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05" r:id="rId3"/>
    <p:sldId id="288" r:id="rId4"/>
    <p:sldId id="316" r:id="rId5"/>
    <p:sldId id="315" r:id="rId6"/>
    <p:sldId id="259" r:id="rId7"/>
    <p:sldId id="287" r:id="rId8"/>
    <p:sldId id="308" r:id="rId9"/>
    <p:sldId id="309" r:id="rId10"/>
    <p:sldId id="313" r:id="rId11"/>
    <p:sldId id="31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D0205-4174-44CE-B6AA-F27BAB0336C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23CED-ABE7-449D-B76C-E710A7FDE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10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57A80-E0B4-4354-B31B-B288F9DBB4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23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90BAE-1702-49DE-B28D-D8E396F2B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5082FE-552A-4134-BF08-A0F03BC5B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D7F1E-12CB-4D5C-9DAA-93A3FEEF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86172-8114-4EDC-82B1-9EA9F698A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6D126-7366-4471-A74D-9F0EBAAA4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73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9D961-EEBD-4932-8D0A-8D54A8D21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5F2923-5228-43DA-B3E1-D0FFD264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1AD5C-A42B-4683-8095-75F18BF09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056D4-CF84-420A-895A-BD3B25E85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24D48-FA04-4D8B-ABD1-051F32492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4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E1EDCB-BC16-40F8-BAF4-8F58E5051C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49E2A1-8841-43B4-BA96-49E84AEC1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F2931-352A-4E0A-A3C2-A8AB3BA01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69C04-B43B-4FED-AA3A-ED6552F8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D0A02-60F9-4556-A82A-CA0A50D16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18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D9C2A-12E3-4BEA-934B-553FE98E8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5AFC7-F3E9-4078-A421-72450913E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83D32-9A06-417E-94BD-2976BDB1A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29E63-67E4-438D-9B5F-3C5DCAE8D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D160F-2CF8-40CF-9387-B7A13CB67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5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3C311-2849-4203-87C5-E0DE48BA4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63CA4-8C4C-41EE-9C39-5E8B20BCC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4CD31-885A-41CB-99E4-025E53B19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EE2F2-D034-45CF-B39E-E11FDCD16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91B5E-E8EB-490C-A4DE-74CD4518D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0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82A46-3D44-499E-9870-66129FFE3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73F4-88E4-4FB2-89AD-F713EDF5A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062E08-5A6A-4F55-99F3-96A91007E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1A200A-3D7F-40C7-AB30-26140FA5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3A753-9839-4601-A382-9F0E869B4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F8A87-5140-4EE7-AC29-F55FBDA9C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1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92CF-460C-4E24-BEA2-C5A777708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7ED87-4104-4DA1-8D33-04982DA82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7AC3A-69E3-4A68-A6DC-3D14119D6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8ABE70-FDD3-4221-A8EF-F6CEA02A1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48E24D-33FB-4A9C-8C72-39CD67257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5E6AA4-EDA6-47E4-AFE5-384C29845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12D1EF-8DCD-4A5B-8685-588CCF690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E5E169-D176-4F9F-B28A-A342F1025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7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A373C-B693-4A09-AE28-EC2F0AE87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236AD7-2572-4D84-89F1-66B517C1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7380C3-D4E5-4873-BE8D-D22C4713C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E2179-3A52-42CF-92F4-002DE7794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4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F03890-C62F-449C-97F6-F835F3250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0A314D-1A3F-4AFF-AD24-61208F036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73D06-AD2D-4F38-88F9-D6E3AAF54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64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32606-DA7C-4E55-BD92-07CDBAAEE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5840C-727F-4BC8-90E4-7A5E04D92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AE64BC-646A-493C-89B4-C9F5165F2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2A7996-337F-4EDF-AEDB-037CF29B4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6DFDD4-7412-4E99-B2A7-9C6969A51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88C8B-EC4D-4EF1-9DAA-F2E197A2A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3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CC67D-B35E-46FD-86A5-CFFF8323A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428FE0-A7D2-407D-87C6-45CFE3E724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27FE42-0817-45CE-B13A-5FB7C3BFA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A53781-2C63-4884-B932-2CE3B1C8C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7689E-BD6D-49AA-A65B-84C45F431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2C37A1-BF4C-4156-AAF7-B2BDABDF7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8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DFB11B-7DE9-4044-96EF-533AF990E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B770F-12B7-43C6-97D0-38256F4EC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28B2B-CE0B-4CBD-9783-F7AC5F1B79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F3E2F-1ECC-489E-9AAB-E1438BFD23D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4BBF4-1DEB-4E81-B47C-13551DD3C3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75DCE-8616-4514-8E80-1E8C4E39F1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45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6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15.png"/><Relationship Id="rId5" Type="http://schemas.openxmlformats.org/officeDocument/2006/relationships/image" Target="../media/image17.png"/><Relationship Id="rId15" Type="http://schemas.openxmlformats.org/officeDocument/2006/relationships/image" Target="../media/image23.png"/><Relationship Id="rId10" Type="http://schemas.openxmlformats.org/officeDocument/2006/relationships/image" Target="../media/image14.png"/><Relationship Id="rId4" Type="http://schemas.openxmlformats.org/officeDocument/2006/relationships/image" Target="../media/image10.png"/><Relationship Id="rId9" Type="http://schemas.openxmlformats.org/officeDocument/2006/relationships/image" Target="../media/image19.png"/><Relationship Id="rId1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7" Type="http://schemas.openxmlformats.org/officeDocument/2006/relationships/image" Target="../media/image12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13" Type="http://schemas.openxmlformats.org/officeDocument/2006/relationships/image" Target="../media/image260.png"/><Relationship Id="rId18" Type="http://schemas.openxmlformats.org/officeDocument/2006/relationships/image" Target="../media/image31.png"/><Relationship Id="rId3" Type="http://schemas.openxmlformats.org/officeDocument/2006/relationships/image" Target="../media/image160.png"/><Relationship Id="rId7" Type="http://schemas.openxmlformats.org/officeDocument/2006/relationships/image" Target="../media/image200.png"/><Relationship Id="rId12" Type="http://schemas.openxmlformats.org/officeDocument/2006/relationships/image" Target="../media/image250.png"/><Relationship Id="rId17" Type="http://schemas.openxmlformats.org/officeDocument/2006/relationships/image" Target="../media/image28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.png"/><Relationship Id="rId11" Type="http://schemas.openxmlformats.org/officeDocument/2006/relationships/image" Target="../media/image240.png"/><Relationship Id="rId5" Type="http://schemas.openxmlformats.org/officeDocument/2006/relationships/image" Target="../media/image30.jpeg"/><Relationship Id="rId15" Type="http://schemas.openxmlformats.org/officeDocument/2006/relationships/image" Target="../media/image180.png"/><Relationship Id="rId10" Type="http://schemas.openxmlformats.org/officeDocument/2006/relationships/image" Target="../media/image230.png"/><Relationship Id="rId4" Type="http://schemas.openxmlformats.org/officeDocument/2006/relationships/image" Target="../media/image29.jpeg"/><Relationship Id="rId9" Type="http://schemas.openxmlformats.org/officeDocument/2006/relationships/image" Target="../media/image220.png"/><Relationship Id="rId14" Type="http://schemas.openxmlformats.org/officeDocument/2006/relationships/image" Target="../media/image17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17" Type="http://schemas.openxmlformats.org/officeDocument/2006/relationships/image" Target="../media/image48.png"/><Relationship Id="rId2" Type="http://schemas.openxmlformats.org/officeDocument/2006/relationships/image" Target="../media/image33.png"/><Relationship Id="rId16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F38F7-22DB-422C-B593-0FA8DB91AA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Naïve Bayes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BA4C2F-73FA-4A94-AFA8-E6A9023E02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211369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33311-C419-4A03-9D3F-2514AE25D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063"/>
            <a:ext cx="10515600" cy="528955"/>
          </a:xfrm>
        </p:spPr>
        <p:txBody>
          <a:bodyPr>
            <a:normAutofit fontScale="90000"/>
          </a:bodyPr>
          <a:lstStyle/>
          <a:p>
            <a:r>
              <a:rPr lang="en-US" dirty="0"/>
              <a:t>Quick Note about MLE vs 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65A8E-2D2A-4C2B-AABC-FB781B2E9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3719" y="924774"/>
            <a:ext cx="5712169" cy="10665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Maximum Likelihood Estimation (MLE)</a:t>
            </a:r>
          </a:p>
          <a:p>
            <a:pPr marL="0" indent="0">
              <a:buNone/>
            </a:pPr>
            <a:r>
              <a:rPr lang="en-US" sz="1800" dirty="0"/>
              <a:t>Estimate probability from observations of data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C9974C-442B-48ED-8DD3-3DD26FCCF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758" y="924774"/>
            <a:ext cx="5181600" cy="10665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Maximum A Posteriori (MAP)</a:t>
            </a:r>
          </a:p>
          <a:p>
            <a:pPr marL="0" indent="0">
              <a:buNone/>
            </a:pPr>
            <a:r>
              <a:rPr lang="en-US" sz="1800" dirty="0"/>
              <a:t>Estimate probability from data and prior assumptions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FDCC0E-C34A-49AE-99D2-1523FE60CD09}"/>
              </a:ext>
            </a:extLst>
          </p:cNvPr>
          <p:cNvSpPr txBox="1"/>
          <p:nvPr/>
        </p:nvSpPr>
        <p:spPr>
          <a:xfrm>
            <a:off x="4575747" y="3847806"/>
            <a:ext cx="2043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Flip a coin 50 times,</a:t>
            </a:r>
          </a:p>
          <a:p>
            <a:pPr algn="ctr"/>
            <a:r>
              <a:rPr lang="en-US" dirty="0"/>
              <a:t>see 22 heads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D05A57-DE70-4029-A06C-7FFAFAD2093E}"/>
              </a:ext>
            </a:extLst>
          </p:cNvPr>
          <p:cNvSpPr txBox="1"/>
          <p:nvPr/>
        </p:nvSpPr>
        <p:spPr>
          <a:xfrm>
            <a:off x="4634255" y="4893777"/>
            <a:ext cx="1926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Flip a coin 3 times,</a:t>
            </a:r>
          </a:p>
          <a:p>
            <a:pPr algn="ctr"/>
            <a:r>
              <a:rPr lang="en-US" dirty="0"/>
              <a:t>see 1 head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3E696B-4183-4FA5-BE30-2AE39F471A6C}"/>
              </a:ext>
            </a:extLst>
          </p:cNvPr>
          <p:cNvSpPr txBox="1"/>
          <p:nvPr/>
        </p:nvSpPr>
        <p:spPr>
          <a:xfrm>
            <a:off x="4771914" y="5939749"/>
            <a:ext cx="1926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Flip a coin 0 times,</a:t>
            </a:r>
          </a:p>
          <a:p>
            <a:pPr algn="ctr"/>
            <a:r>
              <a:rPr lang="en-US" dirty="0"/>
              <a:t>see 0 heads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6D02FE-2164-4043-9EAA-3B7348F642EA}"/>
                  </a:ext>
                </a:extLst>
              </p:cNvPr>
              <p:cNvSpPr txBox="1"/>
              <p:nvPr/>
            </p:nvSpPr>
            <p:spPr>
              <a:xfrm>
                <a:off x="1007532" y="2055588"/>
                <a:ext cx="2383922" cy="664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#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#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𝐹𝑙𝑖𝑝𝑠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6D02FE-2164-4043-9EAA-3B7348F642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532" y="2055588"/>
                <a:ext cx="2383922" cy="6649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C5DA60A-EBCD-4B82-BDE7-D5249E18B0FB}"/>
                  </a:ext>
                </a:extLst>
              </p:cNvPr>
              <p:cNvSpPr txBox="1"/>
              <p:nvPr/>
            </p:nvSpPr>
            <p:spPr>
              <a:xfrm>
                <a:off x="1007532" y="3850569"/>
                <a:ext cx="2605200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=44%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C5DA60A-EBCD-4B82-BDE7-D5249E18B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532" y="3850569"/>
                <a:ext cx="2605200" cy="6127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16631FC-E9EC-4437-B482-8F4D44D08381}"/>
                  </a:ext>
                </a:extLst>
              </p:cNvPr>
              <p:cNvSpPr txBox="1"/>
              <p:nvPr/>
            </p:nvSpPr>
            <p:spPr>
              <a:xfrm>
                <a:off x="1007532" y="4909049"/>
                <a:ext cx="247696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=33%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16631FC-E9EC-4437-B482-8F4D44D083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532" y="4909049"/>
                <a:ext cx="2476960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ED1A95A-8361-4883-B5EB-D2830CEF461E}"/>
                  </a:ext>
                </a:extLst>
              </p:cNvPr>
              <p:cNvSpPr txBox="1"/>
              <p:nvPr/>
            </p:nvSpPr>
            <p:spPr>
              <a:xfrm>
                <a:off x="1007532" y="5977661"/>
                <a:ext cx="242887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=??%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ED1A95A-8361-4883-B5EB-D2830CEF4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532" y="5977661"/>
                <a:ext cx="2428870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345906-9A64-42E1-8598-512DE6ACFE08}"/>
                  </a:ext>
                </a:extLst>
              </p:cNvPr>
              <p:cNvSpPr txBox="1"/>
              <p:nvPr/>
            </p:nvSpPr>
            <p:spPr>
              <a:xfrm>
                <a:off x="7262707" y="2055587"/>
                <a:ext cx="3828677" cy="12189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#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#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𝐹𝑙𝑖𝑝𝑠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sz="1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𝑠𝑡𝑟𝑒𝑛𝑔𝑡h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𝑝𝑟𝑖𝑜𝑟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𝑎𝑘𝑎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𝑒𝑞𝑢𝑖𝑣𝑎𝑙𝑒𝑛𝑡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𝑠𝑎𝑚𝑝𝑙𝑒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𝑠𝑖𝑧𝑒</m:t>
                          </m:r>
                        </m:e>
                      </m:d>
                    </m:oMath>
                  </m:oMathPara>
                </a14:m>
                <a:endParaRPr lang="en-US" sz="1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𝑝𝑟𝑖𝑜𝑟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𝑒𝑠𝑡𝑖𝑚𝑎𝑡𝑒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345906-9A64-42E1-8598-512DE6ACFE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2707" y="2055587"/>
                <a:ext cx="3828677" cy="1218923"/>
              </a:xfrm>
              <a:prstGeom prst="rect">
                <a:avLst/>
              </a:prstGeom>
              <a:blipFill>
                <a:blip r:embed="rId6"/>
                <a:stretch>
                  <a:fillRect b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E21119B-FA8D-4315-987A-6033FBE3CF49}"/>
                  </a:ext>
                </a:extLst>
              </p:cNvPr>
              <p:cNvSpPr/>
              <p:nvPr/>
            </p:nvSpPr>
            <p:spPr>
              <a:xfrm>
                <a:off x="8569608" y="3429602"/>
                <a:ext cx="196969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 −10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 −.5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E21119B-FA8D-4315-987A-6033FBE3CF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9608" y="3429602"/>
                <a:ext cx="1969699" cy="307777"/>
              </a:xfrm>
              <a:prstGeom prst="rect">
                <a:avLst/>
              </a:prstGeom>
              <a:blipFill>
                <a:blip r:embed="rId7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A1FBEB-C74D-4E43-8018-4042204EFB6E}"/>
                  </a:ext>
                </a:extLst>
              </p:cNvPr>
              <p:cNvSpPr txBox="1"/>
              <p:nvPr/>
            </p:nvSpPr>
            <p:spPr>
              <a:xfrm>
                <a:off x="7874445" y="3850569"/>
                <a:ext cx="3137397" cy="6229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22+5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50+10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=45%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A1FBEB-C74D-4E43-8018-4042204EFB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445" y="3850569"/>
                <a:ext cx="3137397" cy="6229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5E1748A-30EC-4F82-B4E1-5717C5A02754}"/>
                  </a:ext>
                </a:extLst>
              </p:cNvPr>
              <p:cNvSpPr txBox="1"/>
              <p:nvPr/>
            </p:nvSpPr>
            <p:spPr>
              <a:xfrm>
                <a:off x="7874444" y="4909049"/>
                <a:ext cx="3009157" cy="6229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3+10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=46%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5E1748A-30EC-4F82-B4E1-5717C5A027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444" y="4909049"/>
                <a:ext cx="3009157" cy="6229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ADD5B6D-5627-4F96-890C-D05031EB7D13}"/>
                  </a:ext>
                </a:extLst>
              </p:cNvPr>
              <p:cNvSpPr txBox="1"/>
              <p:nvPr/>
            </p:nvSpPr>
            <p:spPr>
              <a:xfrm>
                <a:off x="7874444" y="5796571"/>
                <a:ext cx="3009157" cy="6229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0+5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0+10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=50%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ADD5B6D-5627-4F96-890C-D05031EB7D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444" y="5796571"/>
                <a:ext cx="3009157" cy="6229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val 22">
            <a:extLst>
              <a:ext uri="{FF2B5EF4-FFF2-40B4-BE49-F238E27FC236}">
                <a16:creationId xmlns:a16="http://schemas.microsoft.com/office/drawing/2014/main" id="{9E43D079-EB1E-4D33-BA01-08590C475108}"/>
              </a:ext>
            </a:extLst>
          </p:cNvPr>
          <p:cNvSpPr/>
          <p:nvPr/>
        </p:nvSpPr>
        <p:spPr>
          <a:xfrm>
            <a:off x="7592907" y="5655733"/>
            <a:ext cx="3664373" cy="1074204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770525C-8D24-4154-AA78-B62167F58CBE}"/>
              </a:ext>
            </a:extLst>
          </p:cNvPr>
          <p:cNvCxnSpPr>
            <a:cxnSpLocks/>
            <a:stCxn id="23" idx="1"/>
            <a:endCxn id="27" idx="2"/>
          </p:cNvCxnSpPr>
          <p:nvPr/>
        </p:nvCxnSpPr>
        <p:spPr>
          <a:xfrm flipH="1" flipV="1">
            <a:off x="5597664" y="2895036"/>
            <a:ext cx="2531878" cy="291801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B9C390A-0C70-4869-B312-73DA895814AE}"/>
              </a:ext>
            </a:extLst>
          </p:cNvPr>
          <p:cNvSpPr txBox="1"/>
          <p:nvPr/>
        </p:nvSpPr>
        <p:spPr>
          <a:xfrm>
            <a:off x="4294294" y="2371816"/>
            <a:ext cx="2606739" cy="52322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For assignments use m-estimates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with uniform p and small 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77EC9FC-3303-4E2A-AA7F-E92A24D7FC4F}"/>
              </a:ext>
            </a:extLst>
          </p:cNvPr>
          <p:cNvSpPr/>
          <p:nvPr/>
        </p:nvSpPr>
        <p:spPr>
          <a:xfrm>
            <a:off x="5109067" y="3399787"/>
            <a:ext cx="977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Example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2F4FEBE-3ED6-478A-8DB7-D99A9F7EFE0F}"/>
              </a:ext>
            </a:extLst>
          </p:cNvPr>
          <p:cNvCxnSpPr>
            <a:cxnSpLocks/>
          </p:cNvCxnSpPr>
          <p:nvPr/>
        </p:nvCxnSpPr>
        <p:spPr>
          <a:xfrm flipH="1">
            <a:off x="0" y="3355786"/>
            <a:ext cx="12192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35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8" grpId="0"/>
      <p:bldP spid="20" grpId="0"/>
      <p:bldP spid="21" grpId="0"/>
      <p:bldP spid="22" grpId="0"/>
      <p:bldP spid="23" grpId="0" animBg="1"/>
      <p:bldP spid="27" grpId="0" animBg="1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51101-C043-499A-B69D-F27091C71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Bayes Summary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67B436-D17B-40A7-B522-CAF852BA47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6E236A-1324-4E6B-AB6A-B2270E6F27A1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Structure</a:t>
                </a:r>
              </a:p>
              <a:p>
                <a:pPr lvl="1"/>
                <a:r>
                  <a:rPr lang="en-US" dirty="0"/>
                  <a:t>A very simple probabilistic model</a:t>
                </a:r>
              </a:p>
              <a:p>
                <a:pPr lvl="1"/>
                <a:r>
                  <a:rPr lang="en-US" dirty="0"/>
                  <a:t>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are independent of each other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Loss</a:t>
                </a:r>
              </a:p>
              <a:p>
                <a:pPr lvl="1"/>
                <a:r>
                  <a:rPr lang="en-US" dirty="0"/>
                  <a:t>Nothing: estimate the parameters with MAP from training data + weak uniform prior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Optimization</a:t>
                </a:r>
              </a:p>
              <a:p>
                <a:pPr lvl="1"/>
                <a:r>
                  <a:rPr lang="en-US" dirty="0"/>
                  <a:t>None: just count the occurrences in the data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6E236A-1324-4E6B-AB6A-B2270E6F27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1891" t="-4139" b="-34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2F58BCB-D5B5-40D1-AE60-1C2930E64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It is Good For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969F7E5-DBE0-4148-8B12-949EF84A76F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An introduction to</a:t>
            </a:r>
          </a:p>
          <a:p>
            <a:pPr lvl="1"/>
            <a:r>
              <a:rPr lang="en-US" dirty="0"/>
              <a:t>Generative modeling</a:t>
            </a:r>
          </a:p>
          <a:p>
            <a:pPr lvl="1"/>
            <a:r>
              <a:rPr lang="en-US" dirty="0"/>
              <a:t>Bayesian thought</a:t>
            </a:r>
          </a:p>
          <a:p>
            <a:pPr lvl="1"/>
            <a:r>
              <a:rPr lang="en-US" dirty="0"/>
              <a:t>ML in general</a:t>
            </a:r>
          </a:p>
          <a:p>
            <a:endParaRPr lang="en-US" dirty="0"/>
          </a:p>
          <a:p>
            <a:r>
              <a:rPr lang="en-US" dirty="0"/>
              <a:t>In practice</a:t>
            </a:r>
          </a:p>
          <a:p>
            <a:pPr lvl="1"/>
            <a:r>
              <a:rPr lang="en-US" dirty="0"/>
              <a:t>Nothing…</a:t>
            </a:r>
          </a:p>
          <a:p>
            <a:pPr lvl="1"/>
            <a:r>
              <a:rPr lang="en-US" dirty="0"/>
              <a:t>(Maybe as a baseline)</a:t>
            </a:r>
          </a:p>
        </p:txBody>
      </p:sp>
    </p:spTree>
    <p:extLst>
      <p:ext uri="{BB962C8B-B14F-4D97-AF65-F5344CB8AC3E}">
        <p14:creationId xmlns:p14="http://schemas.microsoft.com/office/powerpoint/2010/main" val="195306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6C46A-334D-40A9-994C-AD90BF5A6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Approaches to Supervised Learning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B413C-1EF8-4744-8F80-87A7A649CF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Discriminative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4176943-3B94-4942-9097-123B5A1393DA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Model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directly</a:t>
                </a:r>
              </a:p>
              <a:p>
                <a:pPr lvl="1"/>
                <a:r>
                  <a:rPr lang="en-US" dirty="0"/>
                  <a:t>(the posterior probability)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Techniques:</a:t>
                </a:r>
              </a:p>
              <a:p>
                <a:pPr lvl="1"/>
                <a:r>
                  <a:rPr lang="en-US" dirty="0"/>
                  <a:t>Logistic Regression</a:t>
                </a:r>
              </a:p>
              <a:p>
                <a:pPr lvl="1"/>
                <a:r>
                  <a:rPr lang="en-US" dirty="0"/>
                  <a:t>Decision Trees</a:t>
                </a:r>
              </a:p>
              <a:p>
                <a:pPr lvl="1"/>
                <a:r>
                  <a:rPr lang="en-US" dirty="0"/>
                  <a:t>Neural Networks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4176943-3B94-4942-9097-123B5A1393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1891" t="-3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4D15AB-8E5D-4B96-8AF3-F0EC8CFFF6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/>
          <a:lstStyle/>
          <a:p>
            <a:r>
              <a:rPr lang="en-US" dirty="0"/>
              <a:t>Generative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8D452B9-A1B5-42CC-B68A-01D197E39B64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Model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(the joint probability)</a:t>
                </a:r>
              </a:p>
              <a:p>
                <a:pPr lvl="1"/>
                <a:r>
                  <a:rPr lang="en-US" dirty="0"/>
                  <a:t>Use Bayes Rule to get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r>
                  <a:rPr lang="en-US" dirty="0"/>
                  <a:t>Techniques:</a:t>
                </a:r>
              </a:p>
              <a:p>
                <a:pPr lvl="1"/>
                <a:r>
                  <a:rPr lang="en-US" dirty="0"/>
                  <a:t>Naive Bayes</a:t>
                </a:r>
              </a:p>
              <a:p>
                <a:pPr lvl="1"/>
                <a:r>
                  <a:rPr lang="en-US" dirty="0"/>
                  <a:t>Bayesian Networks</a:t>
                </a:r>
              </a:p>
              <a:p>
                <a:pPr lvl="1"/>
                <a:r>
                  <a:rPr lang="en-US" dirty="0"/>
                  <a:t>Hidden Markov Models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8D452B9-A1B5-42CC-B68A-01D197E39B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3"/>
                <a:stretch>
                  <a:fillRect l="-1882" t="-3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C478C981-6EE0-4396-AC54-DBE48EFC6692}"/>
              </a:ext>
            </a:extLst>
          </p:cNvPr>
          <p:cNvSpPr/>
          <p:nvPr/>
        </p:nvSpPr>
        <p:spPr>
          <a:xfrm>
            <a:off x="2602230" y="6488668"/>
            <a:ext cx="71399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https://ai.stanford.edu/~ang/papers/nips01-discriminativegenerative.pdf</a:t>
            </a:r>
          </a:p>
        </p:txBody>
      </p:sp>
    </p:spTree>
    <p:extLst>
      <p:ext uri="{BB962C8B-B14F-4D97-AF65-F5344CB8AC3E}">
        <p14:creationId xmlns:p14="http://schemas.microsoft.com/office/powerpoint/2010/main" val="288324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6EC391E-CED4-4C6A-817D-1B525DEC5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44145"/>
            <a:ext cx="10515600" cy="716915"/>
          </a:xfrm>
        </p:spPr>
        <p:txBody>
          <a:bodyPr/>
          <a:lstStyle/>
          <a:p>
            <a:r>
              <a:rPr lang="en-US" dirty="0"/>
              <a:t>Some Probability Concepts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55F05A-1CDE-4DC3-ADD1-94BE93ABC7FC}"/>
              </a:ext>
            </a:extLst>
          </p:cNvPr>
          <p:cNvSpPr/>
          <p:nvPr/>
        </p:nvSpPr>
        <p:spPr>
          <a:xfrm>
            <a:off x="3672840" y="1760220"/>
            <a:ext cx="4572000" cy="457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5F0D995-0A38-4246-A28E-ACE27DB90A4E}"/>
              </a:ext>
            </a:extLst>
          </p:cNvPr>
          <p:cNvSpPr/>
          <p:nvPr/>
        </p:nvSpPr>
        <p:spPr>
          <a:xfrm>
            <a:off x="3916680" y="2286000"/>
            <a:ext cx="2286000" cy="228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2AB6E58-BF0A-44DE-8CAB-06665E27B03C}"/>
              </a:ext>
            </a:extLst>
          </p:cNvPr>
          <p:cNvCxnSpPr/>
          <p:nvPr/>
        </p:nvCxnSpPr>
        <p:spPr>
          <a:xfrm flipH="1" flipV="1">
            <a:off x="2545080" y="1623060"/>
            <a:ext cx="1127760" cy="44958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4E93A3C-7FC2-4937-8182-48C18EF2D3A0}"/>
              </a:ext>
            </a:extLst>
          </p:cNvPr>
          <p:cNvSpPr txBox="1"/>
          <p:nvPr/>
        </p:nvSpPr>
        <p:spPr>
          <a:xfrm>
            <a:off x="1379220" y="1253728"/>
            <a:ext cx="1560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All Possibilities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P(*) = 1.0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89691E0-5060-41C1-A53F-9533074D4A19}"/>
              </a:ext>
            </a:extLst>
          </p:cNvPr>
          <p:cNvCxnSpPr>
            <a:cxnSpLocks/>
            <a:endCxn id="17" idx="3"/>
          </p:cNvCxnSpPr>
          <p:nvPr/>
        </p:nvCxnSpPr>
        <p:spPr>
          <a:xfrm flipH="1">
            <a:off x="2312837" y="3672840"/>
            <a:ext cx="1603847" cy="56748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3AF8807-D9B1-4B9B-9707-F1188078F7A1}"/>
                  </a:ext>
                </a:extLst>
              </p:cNvPr>
              <p:cNvSpPr txBox="1"/>
              <p:nvPr/>
            </p:nvSpPr>
            <p:spPr>
              <a:xfrm>
                <a:off x="984845" y="3917156"/>
                <a:ext cx="132799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Some Event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=.2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3AF8807-D9B1-4B9B-9707-F1188078F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845" y="3917156"/>
                <a:ext cx="1327992" cy="646331"/>
              </a:xfrm>
              <a:prstGeom prst="rect">
                <a:avLst/>
              </a:prstGeom>
              <a:blipFill>
                <a:blip r:embed="rId2"/>
                <a:stretch>
                  <a:fillRect l="-4147" t="-5660" r="-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8293566A-A8E7-47DA-8A8B-8F6E7D1D1A8F}"/>
              </a:ext>
            </a:extLst>
          </p:cNvPr>
          <p:cNvSpPr/>
          <p:nvPr/>
        </p:nvSpPr>
        <p:spPr>
          <a:xfrm>
            <a:off x="6118860" y="4587240"/>
            <a:ext cx="1143000" cy="1143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7A9CA99-14DA-4578-9351-8714155D5862}"/>
              </a:ext>
            </a:extLst>
          </p:cNvPr>
          <p:cNvCxnSpPr>
            <a:cxnSpLocks/>
            <a:stCxn id="20" idx="2"/>
          </p:cNvCxnSpPr>
          <p:nvPr/>
        </p:nvCxnSpPr>
        <p:spPr>
          <a:xfrm flipH="1">
            <a:off x="2255520" y="5158740"/>
            <a:ext cx="3863340" cy="44553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3D81292-2F55-4D5B-8D49-F6D07F7883A7}"/>
                  </a:ext>
                </a:extLst>
              </p:cNvPr>
              <p:cNvSpPr txBox="1"/>
              <p:nvPr/>
            </p:nvSpPr>
            <p:spPr>
              <a:xfrm>
                <a:off x="867448" y="5251102"/>
                <a:ext cx="16204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Some Event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=.1</m:t>
                      </m:r>
                    </m:oMath>
                  </m:oMathPara>
                </a14:m>
                <a:endParaRPr lang="en-US" b="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3D81292-2F55-4D5B-8D49-F6D07F7883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448" y="5251102"/>
                <a:ext cx="1620424" cy="646331"/>
              </a:xfrm>
              <a:prstGeom prst="rect">
                <a:avLst/>
              </a:prstGeom>
              <a:blipFill>
                <a:blip r:embed="rId3"/>
                <a:stretch>
                  <a:fillRect l="-3008"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8DD0DD2-FE63-4AAA-9D41-C8D51155E0BB}"/>
                  </a:ext>
                </a:extLst>
              </p:cNvPr>
              <p:cNvSpPr txBox="1"/>
              <p:nvPr/>
            </p:nvSpPr>
            <p:spPr>
              <a:xfrm>
                <a:off x="9170613" y="603837"/>
                <a:ext cx="18584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Both Events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⋀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8DD0DD2-FE63-4AAA-9D41-C8D51155E0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0613" y="603837"/>
                <a:ext cx="1858458" cy="646331"/>
              </a:xfrm>
              <a:prstGeom prst="rect">
                <a:avLst/>
              </a:prstGeom>
              <a:blipFill>
                <a:blip r:embed="rId4"/>
                <a:stretch>
                  <a:fillRect l="-2623"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C2BABD1-5E3F-4463-9A5E-11D6051DAD6A}"/>
                  </a:ext>
                </a:extLst>
              </p:cNvPr>
              <p:cNvSpPr txBox="1"/>
              <p:nvPr/>
            </p:nvSpPr>
            <p:spPr>
              <a:xfrm>
                <a:off x="9232276" y="4464863"/>
                <a:ext cx="193547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Conditional Events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C2BABD1-5E3F-4463-9A5E-11D6051DAD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2276" y="4464863"/>
                <a:ext cx="1935476" cy="923330"/>
              </a:xfrm>
              <a:prstGeom prst="rect">
                <a:avLst/>
              </a:prstGeom>
              <a:blipFill>
                <a:blip r:embed="rId5"/>
                <a:stretch>
                  <a:fillRect l="-2516" t="-3289" r="-2201" b="-4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DD2F2E72-278C-4F06-81CF-E6689713CFA7}"/>
              </a:ext>
            </a:extLst>
          </p:cNvPr>
          <p:cNvSpPr txBox="1"/>
          <p:nvPr/>
        </p:nvSpPr>
        <p:spPr>
          <a:xfrm>
            <a:off x="9792958" y="3557144"/>
            <a:ext cx="205488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Probability A occurs given that we know B occurred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21415ED-38A4-42FA-B228-2E7E450CF881}"/>
              </a:ext>
            </a:extLst>
          </p:cNvPr>
          <p:cNvCxnSpPr>
            <a:cxnSpLocks/>
            <a:endCxn id="33" idx="0"/>
          </p:cNvCxnSpPr>
          <p:nvPr/>
        </p:nvCxnSpPr>
        <p:spPr>
          <a:xfrm flipH="1">
            <a:off x="10200014" y="4046220"/>
            <a:ext cx="363940" cy="41864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7CF9D45B-B868-4B8D-93B5-792EF9074021}"/>
                  </a:ext>
                </a:extLst>
              </p:cNvPr>
              <p:cNvSpPr/>
              <p:nvPr/>
            </p:nvSpPr>
            <p:spPr>
              <a:xfrm>
                <a:off x="10563954" y="885029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7CF9D45B-B868-4B8D-93B5-792EF90740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3954" y="885029"/>
                <a:ext cx="36580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00917E1-54D9-4263-B2E2-5A1D6BADC325}"/>
                  </a:ext>
                </a:extLst>
              </p:cNvPr>
              <p:cNvSpPr/>
              <p:nvPr/>
            </p:nvSpPr>
            <p:spPr>
              <a:xfrm>
                <a:off x="10625617" y="4741862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00917E1-54D9-4263-B2E2-5A1D6BADC3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5617" y="4741862"/>
                <a:ext cx="36580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F430745-7C0B-437F-A372-12448CEBB4B9}"/>
                  </a:ext>
                </a:extLst>
              </p:cNvPr>
              <p:cNvSpPr/>
              <p:nvPr/>
            </p:nvSpPr>
            <p:spPr>
              <a:xfrm>
                <a:off x="5621776" y="6344523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F430745-7C0B-437F-A372-12448CEBB4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1776" y="6344523"/>
                <a:ext cx="460767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7309022-D4C8-437C-B809-0E409954B813}"/>
                  </a:ext>
                </a:extLst>
              </p:cNvPr>
              <p:cNvSpPr/>
              <p:nvPr/>
            </p:nvSpPr>
            <p:spPr>
              <a:xfrm>
                <a:off x="3241919" y="3868934"/>
                <a:ext cx="4660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7309022-D4C8-437C-B809-0E409954B8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919" y="3868934"/>
                <a:ext cx="4660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EEF18C2-2320-4D5F-9B08-EA9176B2FEF8}"/>
                  </a:ext>
                </a:extLst>
              </p:cNvPr>
              <p:cNvSpPr txBox="1"/>
              <p:nvPr/>
            </p:nvSpPr>
            <p:spPr>
              <a:xfrm>
                <a:off x="650218" y="2356841"/>
                <a:ext cx="20548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Sample a point:</a:t>
                </a:r>
              </a:p>
              <a:p>
                <a:pPr algn="ctr"/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If out of region: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en-US" sz="12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 occurred</a:t>
                </a:r>
              </a:p>
              <a:p>
                <a:pPr algn="ctr"/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If in region:           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 occurred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EEF18C2-2320-4D5F-9B08-EA9176B2FE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18" y="2356841"/>
                <a:ext cx="2054884" cy="646331"/>
              </a:xfrm>
              <a:prstGeom prst="rect">
                <a:avLst/>
              </a:prstGeom>
              <a:blipFill>
                <a:blip r:embed="rId10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378CE0C-7991-4145-B5D6-A29863AB7403}"/>
              </a:ext>
            </a:extLst>
          </p:cNvPr>
          <p:cNvCxnSpPr>
            <a:cxnSpLocks/>
            <a:endCxn id="35" idx="3"/>
          </p:cNvCxnSpPr>
          <p:nvPr/>
        </p:nvCxnSpPr>
        <p:spPr>
          <a:xfrm flipH="1">
            <a:off x="2705102" y="2171015"/>
            <a:ext cx="1453726" cy="50899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A656E0A-D133-4F34-9BCC-CD190D48FA35}"/>
              </a:ext>
            </a:extLst>
          </p:cNvPr>
          <p:cNvCxnSpPr>
            <a:cxnSpLocks/>
          </p:cNvCxnSpPr>
          <p:nvPr/>
        </p:nvCxnSpPr>
        <p:spPr>
          <a:xfrm flipH="1" flipV="1">
            <a:off x="2705102" y="2890298"/>
            <a:ext cx="1853352" cy="391823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27A76F6-B87B-4660-A8C5-C9F55FD03CB9}"/>
                  </a:ext>
                </a:extLst>
              </p:cNvPr>
              <p:cNvSpPr/>
              <p:nvPr/>
            </p:nvSpPr>
            <p:spPr>
              <a:xfrm>
                <a:off x="4069294" y="1949466"/>
                <a:ext cx="3401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27A76F6-B87B-4660-A8C5-C9F55FD03C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294" y="1949466"/>
                <a:ext cx="34015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>
            <a:extLst>
              <a:ext uri="{FF2B5EF4-FFF2-40B4-BE49-F238E27FC236}">
                <a16:creationId xmlns:a16="http://schemas.microsoft.com/office/drawing/2014/main" id="{0D57DA09-B789-4360-B7AB-13A5FF3803BD}"/>
              </a:ext>
            </a:extLst>
          </p:cNvPr>
          <p:cNvSpPr/>
          <p:nvPr/>
        </p:nvSpPr>
        <p:spPr>
          <a:xfrm>
            <a:off x="4711068" y="2158143"/>
            <a:ext cx="6303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chemeClr val="bg1">
                    <a:lumMod val="85000"/>
                  </a:schemeClr>
                </a:solidFill>
              </a:rPr>
              <a:t>A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1176768-E710-46D8-B1D8-F31EA85D1E40}"/>
              </a:ext>
            </a:extLst>
          </p:cNvPr>
          <p:cNvSpPr/>
          <p:nvPr/>
        </p:nvSpPr>
        <p:spPr>
          <a:xfrm>
            <a:off x="6445225" y="4482318"/>
            <a:ext cx="4908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bg1">
                    <a:lumMod val="85000"/>
                  </a:schemeClr>
                </a:solidFill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4542CFA9-F50A-4007-8385-64D1CF787CA7}"/>
                  </a:ext>
                </a:extLst>
              </p:cNvPr>
              <p:cNvSpPr txBox="1"/>
              <p:nvPr/>
            </p:nvSpPr>
            <p:spPr>
              <a:xfrm>
                <a:off x="9170613" y="2322083"/>
                <a:ext cx="185845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Either Event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4542CFA9-F50A-4007-8385-64D1CF787C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0613" y="2322083"/>
                <a:ext cx="1858458" cy="923330"/>
              </a:xfrm>
              <a:prstGeom prst="rect">
                <a:avLst/>
              </a:prstGeom>
              <a:blipFill>
                <a:blip r:embed="rId12"/>
                <a:stretch>
                  <a:fillRect l="-2623" t="-3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5A5CBA94-7894-48F7-8D89-D6ACF9F81271}"/>
                  </a:ext>
                </a:extLst>
              </p:cNvPr>
              <p:cNvSpPr/>
              <p:nvPr/>
            </p:nvSpPr>
            <p:spPr>
              <a:xfrm>
                <a:off x="10563954" y="2603275"/>
                <a:ext cx="4138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5A5CBA94-7894-48F7-8D89-D6ACF9F812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3954" y="2603275"/>
                <a:ext cx="413896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63A5C568-3B67-414C-90A5-78419B3EBADF}"/>
                  </a:ext>
                </a:extLst>
              </p:cNvPr>
              <p:cNvSpPr/>
              <p:nvPr/>
            </p:nvSpPr>
            <p:spPr>
              <a:xfrm>
                <a:off x="10625617" y="5018861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63A5C568-3B67-414C-90A5-78419B3EBA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5617" y="5018861"/>
                <a:ext cx="365806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1.11111E-6 L 0.03216 0.1673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" y="835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17" grpId="0"/>
      <p:bldP spid="20" grpId="1" animBg="1"/>
      <p:bldP spid="22" grpId="0"/>
      <p:bldP spid="25" grpId="0"/>
      <p:bldP spid="33" grpId="0"/>
      <p:bldP spid="18" grpId="0"/>
      <p:bldP spid="23" grpId="0"/>
      <p:bldP spid="26" grpId="0"/>
      <p:bldP spid="43" grpId="0"/>
      <p:bldP spid="43" grpId="1"/>
      <p:bldP spid="43" grpId="2"/>
      <p:bldP spid="67" grpId="0"/>
      <p:bldP spid="68" grpId="0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6EC391E-CED4-4C6A-817D-1B525DEC5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44145"/>
            <a:ext cx="10515600" cy="716915"/>
          </a:xfrm>
        </p:spPr>
        <p:txBody>
          <a:bodyPr/>
          <a:lstStyle/>
          <a:p>
            <a:r>
              <a:rPr lang="en-US" dirty="0"/>
              <a:t>Some Probability Concepts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55F05A-1CDE-4DC3-ADD1-94BE93ABC7FC}"/>
              </a:ext>
            </a:extLst>
          </p:cNvPr>
          <p:cNvSpPr/>
          <p:nvPr/>
        </p:nvSpPr>
        <p:spPr>
          <a:xfrm>
            <a:off x="3672840" y="1760220"/>
            <a:ext cx="4572000" cy="457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5F0D995-0A38-4246-A28E-ACE27DB90A4E}"/>
              </a:ext>
            </a:extLst>
          </p:cNvPr>
          <p:cNvSpPr/>
          <p:nvPr/>
        </p:nvSpPr>
        <p:spPr>
          <a:xfrm>
            <a:off x="3916680" y="2286000"/>
            <a:ext cx="2286000" cy="228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3AF8807-D9B1-4B9B-9707-F1188078F7A1}"/>
                  </a:ext>
                </a:extLst>
              </p:cNvPr>
              <p:cNvSpPr txBox="1"/>
              <p:nvPr/>
            </p:nvSpPr>
            <p:spPr>
              <a:xfrm>
                <a:off x="7000577" y="507430"/>
                <a:ext cx="128342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Events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=.2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=.1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=.1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3AF8807-D9B1-4B9B-9707-F1188078F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577" y="507430"/>
                <a:ext cx="1283428" cy="1200329"/>
              </a:xfrm>
              <a:prstGeom prst="rect">
                <a:avLst/>
              </a:prstGeom>
              <a:blipFill>
                <a:blip r:embed="rId2"/>
                <a:stretch>
                  <a:fillRect l="-3791" t="-2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8293566A-A8E7-47DA-8A8B-8F6E7D1D1A8F}"/>
              </a:ext>
            </a:extLst>
          </p:cNvPr>
          <p:cNvSpPr/>
          <p:nvPr/>
        </p:nvSpPr>
        <p:spPr>
          <a:xfrm>
            <a:off x="6118860" y="4587240"/>
            <a:ext cx="1143000" cy="1143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891B607-58A7-4DB6-A2CA-94B348A82B5D}"/>
              </a:ext>
            </a:extLst>
          </p:cNvPr>
          <p:cNvCxnSpPr>
            <a:cxnSpLocks/>
          </p:cNvCxnSpPr>
          <p:nvPr/>
        </p:nvCxnSpPr>
        <p:spPr>
          <a:xfrm flipV="1">
            <a:off x="6096000" y="1402081"/>
            <a:ext cx="3434080" cy="227583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4F6FABB-4B5E-43F7-BE3B-03D3B748BF12}"/>
              </a:ext>
            </a:extLst>
          </p:cNvPr>
          <p:cNvCxnSpPr>
            <a:cxnSpLocks/>
          </p:cNvCxnSpPr>
          <p:nvPr/>
        </p:nvCxnSpPr>
        <p:spPr>
          <a:xfrm>
            <a:off x="6583680" y="4096489"/>
            <a:ext cx="2946400" cy="128750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F430745-7C0B-437F-A372-12448CEBB4B9}"/>
                  </a:ext>
                </a:extLst>
              </p:cNvPr>
              <p:cNvSpPr/>
              <p:nvPr/>
            </p:nvSpPr>
            <p:spPr>
              <a:xfrm>
                <a:off x="5621776" y="6344523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F430745-7C0B-437F-A372-12448CEBB4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1776" y="6344523"/>
                <a:ext cx="46076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7309022-D4C8-437C-B809-0E409954B813}"/>
                  </a:ext>
                </a:extLst>
              </p:cNvPr>
              <p:cNvSpPr/>
              <p:nvPr/>
            </p:nvSpPr>
            <p:spPr>
              <a:xfrm>
                <a:off x="3241919" y="3868934"/>
                <a:ext cx="4660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7309022-D4C8-437C-B809-0E409954B8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919" y="3868934"/>
                <a:ext cx="4660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Oval 49">
            <a:extLst>
              <a:ext uri="{FF2B5EF4-FFF2-40B4-BE49-F238E27FC236}">
                <a16:creationId xmlns:a16="http://schemas.microsoft.com/office/drawing/2014/main" id="{8516605C-51F4-460A-A1A8-EB705E359FD8}"/>
              </a:ext>
            </a:extLst>
          </p:cNvPr>
          <p:cNvSpPr/>
          <p:nvPr/>
        </p:nvSpPr>
        <p:spPr>
          <a:xfrm>
            <a:off x="5325656" y="3543858"/>
            <a:ext cx="1143000" cy="1143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D57DA09-B789-4360-B7AB-13A5FF3803BD}"/>
              </a:ext>
            </a:extLst>
          </p:cNvPr>
          <p:cNvSpPr/>
          <p:nvPr/>
        </p:nvSpPr>
        <p:spPr>
          <a:xfrm>
            <a:off x="4711068" y="2158143"/>
            <a:ext cx="6303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chemeClr val="bg1">
                    <a:lumMod val="85000"/>
                  </a:schemeClr>
                </a:solidFill>
              </a:rPr>
              <a:t>A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45849D3-8470-4D9A-BF0B-0A906E531C38}"/>
              </a:ext>
            </a:extLst>
          </p:cNvPr>
          <p:cNvSpPr/>
          <p:nvPr/>
        </p:nvSpPr>
        <p:spPr>
          <a:xfrm>
            <a:off x="5655112" y="3449319"/>
            <a:ext cx="4860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bg1">
                    <a:lumMod val="85000"/>
                  </a:schemeClr>
                </a:solidFill>
              </a:rPr>
              <a:t>C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1176768-E710-46D8-B1D8-F31EA85D1E40}"/>
              </a:ext>
            </a:extLst>
          </p:cNvPr>
          <p:cNvSpPr/>
          <p:nvPr/>
        </p:nvSpPr>
        <p:spPr>
          <a:xfrm>
            <a:off x="6445225" y="4482318"/>
            <a:ext cx="4908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bg1">
                    <a:lumMod val="85000"/>
                  </a:schemeClr>
                </a:solidFill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018DEFD-E1A8-48C9-8AEB-3856023E1588}"/>
                  </a:ext>
                </a:extLst>
              </p:cNvPr>
              <p:cNvSpPr txBox="1"/>
              <p:nvPr/>
            </p:nvSpPr>
            <p:spPr>
              <a:xfrm>
                <a:off x="9170613" y="603837"/>
                <a:ext cx="185845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Both Events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⋀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⋀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018DEFD-E1A8-48C9-8AEB-3856023E15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0613" y="603837"/>
                <a:ext cx="1858458" cy="923330"/>
              </a:xfrm>
              <a:prstGeom prst="rect">
                <a:avLst/>
              </a:prstGeom>
              <a:blipFill>
                <a:blip r:embed="rId5"/>
                <a:stretch>
                  <a:fillRect l="-2623" t="-3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A38E724-8F2C-410F-A158-2CB29D9B34FF}"/>
                  </a:ext>
                </a:extLst>
              </p:cNvPr>
              <p:cNvSpPr txBox="1"/>
              <p:nvPr/>
            </p:nvSpPr>
            <p:spPr>
              <a:xfrm>
                <a:off x="9232276" y="4464863"/>
                <a:ext cx="1935476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Conditional Events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A38E724-8F2C-410F-A158-2CB29D9B34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2276" y="4464863"/>
                <a:ext cx="1935476" cy="1477328"/>
              </a:xfrm>
              <a:prstGeom prst="rect">
                <a:avLst/>
              </a:prstGeom>
              <a:blipFill>
                <a:blip r:embed="rId6"/>
                <a:stretch>
                  <a:fillRect l="-2516" t="-2058" r="-2201" b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EF25DDB4-4914-426C-A4E3-DF352E907E2C}"/>
                  </a:ext>
                </a:extLst>
              </p:cNvPr>
              <p:cNvSpPr/>
              <p:nvPr/>
            </p:nvSpPr>
            <p:spPr>
              <a:xfrm>
                <a:off x="10563954" y="885029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EF25DDB4-4914-426C-A4E3-DF352E907E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3954" y="885029"/>
                <a:ext cx="36580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0AE0876F-3FC2-438E-B2A3-2207D3AF4F4E}"/>
                  </a:ext>
                </a:extLst>
              </p:cNvPr>
              <p:cNvSpPr/>
              <p:nvPr/>
            </p:nvSpPr>
            <p:spPr>
              <a:xfrm>
                <a:off x="10625617" y="4741862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0AE0876F-3FC2-438E-B2A3-2207D3AF4F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5617" y="4741862"/>
                <a:ext cx="36580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FE80A41-7FC4-4879-9887-C1E13A1267BA}"/>
                  </a:ext>
                </a:extLst>
              </p:cNvPr>
              <p:cNvSpPr txBox="1"/>
              <p:nvPr/>
            </p:nvSpPr>
            <p:spPr>
              <a:xfrm>
                <a:off x="9170613" y="2322083"/>
                <a:ext cx="185845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Either Event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FE80A41-7FC4-4879-9887-C1E13A126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0613" y="2322083"/>
                <a:ext cx="1858458" cy="923330"/>
              </a:xfrm>
              <a:prstGeom prst="rect">
                <a:avLst/>
              </a:prstGeom>
              <a:blipFill>
                <a:blip r:embed="rId9"/>
                <a:stretch>
                  <a:fillRect l="-2623" t="-3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CD7EEF7B-A366-483F-9BF1-B5F743D28C3B}"/>
                  </a:ext>
                </a:extLst>
              </p:cNvPr>
              <p:cNvSpPr/>
              <p:nvPr/>
            </p:nvSpPr>
            <p:spPr>
              <a:xfrm>
                <a:off x="10563954" y="2603275"/>
                <a:ext cx="4138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CD7EEF7B-A366-483F-9BF1-B5F743D28C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3954" y="2603275"/>
                <a:ext cx="41389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CDE6C22D-829C-45B7-8B41-5C2D3EB0C966}"/>
                  </a:ext>
                </a:extLst>
              </p:cNvPr>
              <p:cNvSpPr/>
              <p:nvPr/>
            </p:nvSpPr>
            <p:spPr>
              <a:xfrm>
                <a:off x="10625617" y="5018861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CDE6C22D-829C-45B7-8B41-5C2D3EB0C9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5617" y="5018861"/>
                <a:ext cx="365806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58E9384C-0E50-4FFF-B698-6F5B0EF71955}"/>
                  </a:ext>
                </a:extLst>
              </p:cNvPr>
              <p:cNvSpPr/>
              <p:nvPr/>
            </p:nvSpPr>
            <p:spPr>
              <a:xfrm>
                <a:off x="10545718" y="1171541"/>
                <a:ext cx="5421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58E9384C-0E50-4FFF-B698-6F5B0EF719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5718" y="1171541"/>
                <a:ext cx="54213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B6F05AAA-BBD5-43C2-8D2B-FD9B4DEAD9E2}"/>
                  </a:ext>
                </a:extLst>
              </p:cNvPr>
              <p:cNvSpPr/>
              <p:nvPr/>
            </p:nvSpPr>
            <p:spPr>
              <a:xfrm>
                <a:off x="10545718" y="2894073"/>
                <a:ext cx="5421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B6F05AAA-BBD5-43C2-8D2B-FD9B4DEAD9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5718" y="2894073"/>
                <a:ext cx="542136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673AC91-6189-42FC-AD2D-686AD63D6554}"/>
              </a:ext>
            </a:extLst>
          </p:cNvPr>
          <p:cNvCxnSpPr>
            <a:cxnSpLocks/>
          </p:cNvCxnSpPr>
          <p:nvPr/>
        </p:nvCxnSpPr>
        <p:spPr>
          <a:xfrm>
            <a:off x="5256107" y="2286000"/>
            <a:ext cx="4188907" cy="69573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64B0594-397D-4DEE-9578-7E4A18AFC68D}"/>
              </a:ext>
            </a:extLst>
          </p:cNvPr>
          <p:cNvCxnSpPr>
            <a:cxnSpLocks/>
          </p:cNvCxnSpPr>
          <p:nvPr/>
        </p:nvCxnSpPr>
        <p:spPr>
          <a:xfrm flipV="1">
            <a:off x="6332796" y="3118047"/>
            <a:ext cx="3140615" cy="141487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6C9CA98-7E60-4830-BD41-8B3E8EEB604E}"/>
              </a:ext>
            </a:extLst>
          </p:cNvPr>
          <p:cNvCxnSpPr>
            <a:cxnSpLocks/>
          </p:cNvCxnSpPr>
          <p:nvPr/>
        </p:nvCxnSpPr>
        <p:spPr>
          <a:xfrm>
            <a:off x="6268896" y="3333497"/>
            <a:ext cx="3369285" cy="240863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ACB7975F-8324-4CA1-A272-5DBDAE758D36}"/>
                  </a:ext>
                </a:extLst>
              </p:cNvPr>
              <p:cNvSpPr/>
              <p:nvPr/>
            </p:nvSpPr>
            <p:spPr>
              <a:xfrm>
                <a:off x="10625617" y="5301828"/>
                <a:ext cx="4138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ACB7975F-8324-4CA1-A272-5DBDAE758D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5617" y="5301828"/>
                <a:ext cx="413896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B4052B53-A210-4893-9CA5-73E70521BC68}"/>
                  </a:ext>
                </a:extLst>
              </p:cNvPr>
              <p:cNvSpPr/>
              <p:nvPr/>
            </p:nvSpPr>
            <p:spPr>
              <a:xfrm>
                <a:off x="10625617" y="5566086"/>
                <a:ext cx="5421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B4052B53-A210-4893-9CA5-73E70521BC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5617" y="5566086"/>
                <a:ext cx="542136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E9935D13-0885-44EC-87AF-3E8F1DF5C7DD}"/>
                  </a:ext>
                </a:extLst>
              </p:cNvPr>
              <p:cNvSpPr/>
              <p:nvPr/>
            </p:nvSpPr>
            <p:spPr>
              <a:xfrm>
                <a:off x="89391" y="2233943"/>
                <a:ext cx="16301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⋀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.05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E9935D13-0885-44EC-87AF-3E8F1DF5C7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91" y="2233943"/>
                <a:ext cx="163019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895BBB19-5036-4260-BA43-51D0FE4351DB}"/>
                  </a:ext>
                </a:extLst>
              </p:cNvPr>
              <p:cNvSpPr/>
              <p:nvPr/>
            </p:nvSpPr>
            <p:spPr>
              <a:xfrm>
                <a:off x="377551" y="2494854"/>
                <a:ext cx="12032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=.2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895BBB19-5036-4260-BA43-51D0FE4351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51" y="2494854"/>
                <a:ext cx="1203278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46217118-8CF1-43C6-84AF-EED1A054F7EA}"/>
                  </a:ext>
                </a:extLst>
              </p:cNvPr>
              <p:cNvSpPr/>
              <p:nvPr/>
            </p:nvSpPr>
            <p:spPr>
              <a:xfrm>
                <a:off x="122132" y="2769119"/>
                <a:ext cx="289925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⋀</m:t>
                        </m:r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covers </a:t>
                </a:r>
              </a:p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	about 25% of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46217118-8CF1-43C6-84AF-EED1A054F7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32" y="2769119"/>
                <a:ext cx="2899255" cy="646331"/>
              </a:xfrm>
              <a:prstGeom prst="rect">
                <a:avLst/>
              </a:prstGeom>
              <a:blipFill>
                <a:blip r:embed="rId18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273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2" grpId="0"/>
      <p:bldP spid="49" grpId="0"/>
      <p:bldP spid="54" grpId="0"/>
      <p:bldP spid="60" grpId="0"/>
      <p:bldP spid="61" grpId="0"/>
      <p:bldP spid="58" grpId="0"/>
      <p:bldP spid="62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6EC391E-CED4-4C6A-817D-1B525DEC5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44145"/>
            <a:ext cx="10515600" cy="716915"/>
          </a:xfrm>
        </p:spPr>
        <p:txBody>
          <a:bodyPr/>
          <a:lstStyle/>
          <a:p>
            <a:r>
              <a:rPr lang="en-US" dirty="0"/>
              <a:t>Basic Rules of Probability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55F05A-1CDE-4DC3-ADD1-94BE93ABC7FC}"/>
              </a:ext>
            </a:extLst>
          </p:cNvPr>
          <p:cNvSpPr/>
          <p:nvPr/>
        </p:nvSpPr>
        <p:spPr>
          <a:xfrm>
            <a:off x="1028700" y="2179320"/>
            <a:ext cx="22860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D7BF47-1FC9-44F0-A011-4B082C03780B}"/>
              </a:ext>
            </a:extLst>
          </p:cNvPr>
          <p:cNvSpPr/>
          <p:nvPr/>
        </p:nvSpPr>
        <p:spPr>
          <a:xfrm>
            <a:off x="4914900" y="2179320"/>
            <a:ext cx="22860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61E2E3-D4FC-4FF4-B47D-F7BB2C48A13B}"/>
              </a:ext>
            </a:extLst>
          </p:cNvPr>
          <p:cNvSpPr/>
          <p:nvPr/>
        </p:nvSpPr>
        <p:spPr>
          <a:xfrm>
            <a:off x="8496300" y="2179320"/>
            <a:ext cx="22860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5F0D995-0A38-4246-A28E-ACE27DB90A4E}"/>
              </a:ext>
            </a:extLst>
          </p:cNvPr>
          <p:cNvSpPr/>
          <p:nvPr/>
        </p:nvSpPr>
        <p:spPr>
          <a:xfrm>
            <a:off x="1394460" y="286512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694A9C-727A-4A7A-9A15-E24FCA7627FC}"/>
              </a:ext>
            </a:extLst>
          </p:cNvPr>
          <p:cNvSpPr/>
          <p:nvPr/>
        </p:nvSpPr>
        <p:spPr>
          <a:xfrm>
            <a:off x="1851660" y="286512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718C11-60C5-460F-AB7B-7293E1F5CA17}"/>
              </a:ext>
            </a:extLst>
          </p:cNvPr>
          <p:cNvSpPr txBox="1"/>
          <p:nvPr/>
        </p:nvSpPr>
        <p:spPr>
          <a:xfrm>
            <a:off x="1477695" y="1809988"/>
            <a:ext cx="13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Product Rule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624C7D-DCFF-4031-BD91-B56BF5F213D3}"/>
              </a:ext>
            </a:extLst>
          </p:cNvPr>
          <p:cNvSpPr txBox="1"/>
          <p:nvPr/>
        </p:nvSpPr>
        <p:spPr>
          <a:xfrm>
            <a:off x="1106646" y="223849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D52B78-4766-42E0-BC77-C2EA503FDE1A}"/>
              </a:ext>
            </a:extLst>
          </p:cNvPr>
          <p:cNvSpPr txBox="1"/>
          <p:nvPr/>
        </p:nvSpPr>
        <p:spPr>
          <a:xfrm>
            <a:off x="2865704" y="223849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FD6A46B-13A8-4D3D-B3B3-E55DF5C5DAEA}"/>
              </a:ext>
            </a:extLst>
          </p:cNvPr>
          <p:cNvCxnSpPr>
            <a:cxnSpLocks/>
            <a:stCxn id="9" idx="1"/>
            <a:endCxn id="3" idx="2"/>
          </p:cNvCxnSpPr>
          <p:nvPr/>
        </p:nvCxnSpPr>
        <p:spPr>
          <a:xfrm flipH="1" flipV="1">
            <a:off x="1265504" y="2607826"/>
            <a:ext cx="262867" cy="39120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F72B815-7524-4CAE-A415-3BC6E89E63ED}"/>
              </a:ext>
            </a:extLst>
          </p:cNvPr>
          <p:cNvCxnSpPr>
            <a:cxnSpLocks/>
            <a:stCxn id="12" idx="7"/>
            <a:endCxn id="13" idx="2"/>
          </p:cNvCxnSpPr>
          <p:nvPr/>
        </p:nvCxnSpPr>
        <p:spPr>
          <a:xfrm flipV="1">
            <a:off x="2632149" y="2607826"/>
            <a:ext cx="392413" cy="39120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1CB47B6-5CBF-4490-B5F6-C3826B165442}"/>
                  </a:ext>
                </a:extLst>
              </p:cNvPr>
              <p:cNvSpPr txBox="1"/>
              <p:nvPr/>
            </p:nvSpPr>
            <p:spPr>
              <a:xfrm>
                <a:off x="1198774" y="4651193"/>
                <a:ext cx="1984646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⋀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br>
                  <a:rPr lang="en-US" b="0" i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</a:br>
                <a:r>
                  <a:rPr lang="en-US" b="0" i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i="1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1CB47B6-5CBF-4490-B5F6-C3826B1654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774" y="4651193"/>
                <a:ext cx="1984646" cy="923330"/>
              </a:xfrm>
              <a:prstGeom prst="rect">
                <a:avLst/>
              </a:prstGeom>
              <a:blipFill>
                <a:blip r:embed="rId2"/>
                <a:stretch>
                  <a:fillRect b="-4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7AFCDE6-46DB-4B1E-8419-43169EB55D89}"/>
              </a:ext>
            </a:extLst>
          </p:cNvPr>
          <p:cNvCxnSpPr>
            <a:cxnSpLocks/>
            <a:stCxn id="21" idx="0"/>
          </p:cNvCxnSpPr>
          <p:nvPr/>
        </p:nvCxnSpPr>
        <p:spPr>
          <a:xfrm flipH="1" flipV="1">
            <a:off x="2102907" y="3613410"/>
            <a:ext cx="88190" cy="1037783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BE294B8-3016-4C63-A777-B443FB514054}"/>
              </a:ext>
            </a:extLst>
          </p:cNvPr>
          <p:cNvSpPr txBox="1"/>
          <p:nvPr/>
        </p:nvSpPr>
        <p:spPr>
          <a:xfrm>
            <a:off x="5532756" y="1809988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Sum Rule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C9F2248-A9AB-46A9-A583-593032424E52}"/>
              </a:ext>
            </a:extLst>
          </p:cNvPr>
          <p:cNvSpPr/>
          <p:nvPr/>
        </p:nvSpPr>
        <p:spPr>
          <a:xfrm>
            <a:off x="5331921" y="296571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ABED601-5D16-450E-B5D7-CB5554C27A23}"/>
              </a:ext>
            </a:extLst>
          </p:cNvPr>
          <p:cNvSpPr/>
          <p:nvPr/>
        </p:nvSpPr>
        <p:spPr>
          <a:xfrm>
            <a:off x="5789121" y="296571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B9FC962-0630-495F-819C-134E3236297E}"/>
              </a:ext>
            </a:extLst>
          </p:cNvPr>
          <p:cNvSpPr txBox="1"/>
          <p:nvPr/>
        </p:nvSpPr>
        <p:spPr>
          <a:xfrm>
            <a:off x="5057541" y="231947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CDC77DB-4768-4B94-9635-D005B6F732EE}"/>
              </a:ext>
            </a:extLst>
          </p:cNvPr>
          <p:cNvSpPr txBox="1"/>
          <p:nvPr/>
        </p:nvSpPr>
        <p:spPr>
          <a:xfrm>
            <a:off x="6816599" y="231947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E55C0A9-F3AD-472C-BD78-89AD9E9F349F}"/>
              </a:ext>
            </a:extLst>
          </p:cNvPr>
          <p:cNvCxnSpPr>
            <a:cxnSpLocks/>
            <a:endCxn id="28" idx="2"/>
          </p:cNvCxnSpPr>
          <p:nvPr/>
        </p:nvCxnSpPr>
        <p:spPr>
          <a:xfrm flipH="1" flipV="1">
            <a:off x="5216399" y="2688806"/>
            <a:ext cx="262867" cy="39120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F7850B1-6CC9-4C87-8432-EAFBF1191559}"/>
              </a:ext>
            </a:extLst>
          </p:cNvPr>
          <p:cNvCxnSpPr>
            <a:cxnSpLocks/>
            <a:stCxn id="27" idx="7"/>
            <a:endCxn id="29" idx="2"/>
          </p:cNvCxnSpPr>
          <p:nvPr/>
        </p:nvCxnSpPr>
        <p:spPr>
          <a:xfrm flipV="1">
            <a:off x="6569610" y="2688806"/>
            <a:ext cx="405847" cy="41081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192A13D-7D16-4800-90C9-FABC850DF8C4}"/>
                  </a:ext>
                </a:extLst>
              </p:cNvPr>
              <p:cNvSpPr txBox="1"/>
              <p:nvPr/>
            </p:nvSpPr>
            <p:spPr>
              <a:xfrm>
                <a:off x="5065577" y="4651193"/>
                <a:ext cx="2158220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⋁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⋀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en-US" b="0" i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</a:br>
                <a:r>
                  <a:rPr lang="en-US" b="0" i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     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192A13D-7D16-4800-90C9-FABC850DF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577" y="4651193"/>
                <a:ext cx="2158220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795D28D-580F-40BC-A5AA-8213B8901D36}"/>
              </a:ext>
            </a:extLst>
          </p:cNvPr>
          <p:cNvCxnSpPr>
            <a:cxnSpLocks/>
            <a:stCxn id="33" idx="0"/>
          </p:cNvCxnSpPr>
          <p:nvPr/>
        </p:nvCxnSpPr>
        <p:spPr>
          <a:xfrm flipH="1" flipV="1">
            <a:off x="6057900" y="4036814"/>
            <a:ext cx="86787" cy="61437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0" name="Freeform: Shape 9219">
            <a:extLst>
              <a:ext uri="{FF2B5EF4-FFF2-40B4-BE49-F238E27FC236}">
                <a16:creationId xmlns:a16="http://schemas.microsoft.com/office/drawing/2014/main" id="{154D14D2-1AC3-438A-862B-3BAC128FEA82}"/>
              </a:ext>
            </a:extLst>
          </p:cNvPr>
          <p:cNvSpPr/>
          <p:nvPr/>
        </p:nvSpPr>
        <p:spPr>
          <a:xfrm>
            <a:off x="4706369" y="3489960"/>
            <a:ext cx="1084831" cy="1912620"/>
          </a:xfrm>
          <a:custGeom>
            <a:avLst/>
            <a:gdLst>
              <a:gd name="connsiteX0" fmla="*/ 703831 w 1084831"/>
              <a:gd name="connsiteY0" fmla="*/ 1912620 h 1912620"/>
              <a:gd name="connsiteX1" fmla="*/ 2791 w 1084831"/>
              <a:gd name="connsiteY1" fmla="*/ 1493520 h 1912620"/>
              <a:gd name="connsiteX2" fmla="*/ 482851 w 1084831"/>
              <a:gd name="connsiteY2" fmla="*/ 617220 h 1912620"/>
              <a:gd name="connsiteX3" fmla="*/ 1084831 w 1084831"/>
              <a:gd name="connsiteY3" fmla="*/ 0 h 1912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4831" h="1912620">
                <a:moveTo>
                  <a:pt x="703831" y="1912620"/>
                </a:moveTo>
                <a:cubicBezTo>
                  <a:pt x="371726" y="1811020"/>
                  <a:pt x="39621" y="1709420"/>
                  <a:pt x="2791" y="1493520"/>
                </a:cubicBezTo>
                <a:cubicBezTo>
                  <a:pt x="-34039" y="1277620"/>
                  <a:pt x="302511" y="866140"/>
                  <a:pt x="482851" y="617220"/>
                </a:cubicBezTo>
                <a:cubicBezTo>
                  <a:pt x="663191" y="368300"/>
                  <a:pt x="874011" y="184150"/>
                  <a:pt x="1084831" y="0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1" name="TextBox 9220">
            <a:extLst>
              <a:ext uri="{FF2B5EF4-FFF2-40B4-BE49-F238E27FC236}">
                <a16:creationId xmlns:a16="http://schemas.microsoft.com/office/drawing/2014/main" id="{424BF400-4A06-40F7-B45F-7A715F5D3029}"/>
              </a:ext>
            </a:extLst>
          </p:cNvPr>
          <p:cNvSpPr txBox="1"/>
          <p:nvPr/>
        </p:nvSpPr>
        <p:spPr>
          <a:xfrm>
            <a:off x="4251248" y="4381950"/>
            <a:ext cx="59503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Don’t </a:t>
            </a:r>
          </a:p>
          <a:p>
            <a:pPr algn="ctr"/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Double</a:t>
            </a:r>
          </a:p>
          <a:p>
            <a:pPr algn="ctr"/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Count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73D812A-724F-4045-8692-839AAC0DFB82}"/>
              </a:ext>
            </a:extLst>
          </p:cNvPr>
          <p:cNvSpPr txBox="1"/>
          <p:nvPr/>
        </p:nvSpPr>
        <p:spPr>
          <a:xfrm>
            <a:off x="8223784" y="1806126"/>
            <a:ext cx="2831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Theorem of Total 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DC72DF3-E201-4355-B4B8-F0D50367984C}"/>
                  </a:ext>
                </a:extLst>
              </p:cNvPr>
              <p:cNvSpPr txBox="1"/>
              <p:nvPr/>
            </p:nvSpPr>
            <p:spPr>
              <a:xfrm>
                <a:off x="8122920" y="4529276"/>
                <a:ext cx="3470630" cy="11916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…,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are mutually exclusive</a:t>
                </a:r>
              </a:p>
              <a:p>
                <a:r>
                  <a:rPr lang="en-US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 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nary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then:</a:t>
                </a:r>
                <a:endParaRPr lang="en-US" b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br>
                  <a:rPr lang="en-US" b="0" i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</a:br>
                <a:endParaRPr lang="en-US" b="0" i="1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DC72DF3-E201-4355-B4B8-F0D5036798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2920" y="4529276"/>
                <a:ext cx="3470630" cy="1191673"/>
              </a:xfrm>
              <a:prstGeom prst="rect">
                <a:avLst/>
              </a:prstGeom>
              <a:blipFill>
                <a:blip r:embed="rId4"/>
                <a:stretch>
                  <a:fillRect l="-1582" t="-13846" r="-879" b="-12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Oval 41">
            <a:extLst>
              <a:ext uri="{FF2B5EF4-FFF2-40B4-BE49-F238E27FC236}">
                <a16:creationId xmlns:a16="http://schemas.microsoft.com/office/drawing/2014/main" id="{6003593E-AF4D-4331-8E71-904FF1CE8D6E}"/>
              </a:ext>
            </a:extLst>
          </p:cNvPr>
          <p:cNvSpPr/>
          <p:nvPr/>
        </p:nvSpPr>
        <p:spPr>
          <a:xfrm>
            <a:off x="8656956" y="2238817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B612B6D-C1C3-4674-A56F-F0DC294A4C67}"/>
              </a:ext>
            </a:extLst>
          </p:cNvPr>
          <p:cNvSpPr/>
          <p:nvPr/>
        </p:nvSpPr>
        <p:spPr>
          <a:xfrm>
            <a:off x="9764180" y="303276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19EDD0-4778-4C52-9FBD-B8C324E39551}"/>
                  </a:ext>
                </a:extLst>
              </p:cNvPr>
              <p:cNvSpPr txBox="1"/>
              <p:nvPr/>
            </p:nvSpPr>
            <p:spPr>
              <a:xfrm>
                <a:off x="10240809" y="2281229"/>
                <a:ext cx="4907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19EDD0-4778-4C52-9FBD-B8C324E39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0809" y="2281229"/>
                <a:ext cx="49077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D20B004-366B-4404-A698-A61A9C97B83E}"/>
              </a:ext>
            </a:extLst>
          </p:cNvPr>
          <p:cNvCxnSpPr>
            <a:cxnSpLocks/>
            <a:stCxn id="43" idx="0"/>
            <a:endCxn id="45" idx="2"/>
          </p:cNvCxnSpPr>
          <p:nvPr/>
        </p:nvCxnSpPr>
        <p:spPr>
          <a:xfrm flipV="1">
            <a:off x="10221380" y="2650561"/>
            <a:ext cx="264817" cy="38219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07ABC15-AE0B-484D-B4D5-08F4DA931F55}"/>
                  </a:ext>
                </a:extLst>
              </p:cNvPr>
              <p:cNvSpPr txBox="1"/>
              <p:nvPr/>
            </p:nvSpPr>
            <p:spPr>
              <a:xfrm>
                <a:off x="9639299" y="2223137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07ABC15-AE0B-484D-B4D5-08F4DA931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9299" y="2223137"/>
                <a:ext cx="48545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8D6672E-4BB2-4019-89D0-C1C2AFC78B6C}"/>
              </a:ext>
            </a:extLst>
          </p:cNvPr>
          <p:cNvCxnSpPr>
            <a:cxnSpLocks/>
            <a:stCxn id="42" idx="7"/>
            <a:endCxn id="48" idx="1"/>
          </p:cNvCxnSpPr>
          <p:nvPr/>
        </p:nvCxnSpPr>
        <p:spPr>
          <a:xfrm>
            <a:off x="9437445" y="2372728"/>
            <a:ext cx="201854" cy="3507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87F57AA-71F1-4CFC-ADD9-49677DF33AD4}"/>
                  </a:ext>
                </a:extLst>
              </p:cNvPr>
              <p:cNvSpPr txBox="1"/>
              <p:nvPr/>
            </p:nvSpPr>
            <p:spPr>
              <a:xfrm>
                <a:off x="9289426" y="1041485"/>
                <a:ext cx="18639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⋁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87F57AA-71F1-4CFC-ADD9-49677DF33A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426" y="1041485"/>
                <a:ext cx="1863908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F3D35D5-7D41-4185-969A-4EDBAB2926E9}"/>
              </a:ext>
            </a:extLst>
          </p:cNvPr>
          <p:cNvCxnSpPr>
            <a:cxnSpLocks/>
            <a:stCxn id="11" idx="0"/>
            <a:endCxn id="53" idx="2"/>
          </p:cNvCxnSpPr>
          <p:nvPr/>
        </p:nvCxnSpPr>
        <p:spPr>
          <a:xfrm flipV="1">
            <a:off x="9639300" y="1410817"/>
            <a:ext cx="582080" cy="768503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DB0726AF-F854-4DB7-A6CF-E27663C9799D}"/>
              </a:ext>
            </a:extLst>
          </p:cNvPr>
          <p:cNvSpPr/>
          <p:nvPr/>
        </p:nvSpPr>
        <p:spPr>
          <a:xfrm>
            <a:off x="9026367" y="2901918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09993C8-F30E-49D8-97C7-C9B1E17A8297}"/>
              </a:ext>
            </a:extLst>
          </p:cNvPr>
          <p:cNvSpPr txBox="1"/>
          <p:nvPr/>
        </p:nvSpPr>
        <p:spPr>
          <a:xfrm>
            <a:off x="8708651" y="394763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ACF179B-0AF7-4396-8470-C54AD0BA765E}"/>
              </a:ext>
            </a:extLst>
          </p:cNvPr>
          <p:cNvCxnSpPr>
            <a:cxnSpLocks/>
            <a:stCxn id="63" idx="3"/>
            <a:endCxn id="64" idx="0"/>
          </p:cNvCxnSpPr>
          <p:nvPr/>
        </p:nvCxnSpPr>
        <p:spPr>
          <a:xfrm flipH="1">
            <a:off x="8867509" y="3682407"/>
            <a:ext cx="292769" cy="26522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93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5" grpId="0"/>
      <p:bldP spid="26" grpId="0" animBg="1"/>
      <p:bldP spid="27" grpId="0" animBg="1"/>
      <p:bldP spid="28" grpId="0"/>
      <p:bldP spid="29" grpId="0"/>
      <p:bldP spid="33" grpId="0"/>
      <p:bldP spid="9220" grpId="0" animBg="1"/>
      <p:bldP spid="9221" grpId="0"/>
      <p:bldP spid="40" grpId="0"/>
      <p:bldP spid="41" grpId="0"/>
      <p:bldP spid="42" grpId="0" animBg="1"/>
      <p:bldP spid="43" grpId="0" animBg="1"/>
      <p:bldP spid="45" grpId="0"/>
      <p:bldP spid="48" grpId="0"/>
      <p:bldP spid="53" grpId="0"/>
      <p:bldP spid="63" grpId="0" animBg="1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D18188-9F19-4D32-871F-9AE3767FCE68}"/>
              </a:ext>
            </a:extLst>
          </p:cNvPr>
          <p:cNvSpPr/>
          <p:nvPr/>
        </p:nvSpPr>
        <p:spPr>
          <a:xfrm>
            <a:off x="1028700" y="2179320"/>
            <a:ext cx="22860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A3516C0-6374-4318-A0FF-EEE6F45A1B4A}"/>
              </a:ext>
            </a:extLst>
          </p:cNvPr>
          <p:cNvSpPr/>
          <p:nvPr/>
        </p:nvSpPr>
        <p:spPr>
          <a:xfrm>
            <a:off x="1394460" y="286512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DFB1F08-A716-4DC4-93A5-E671A6BC4DD6}"/>
              </a:ext>
            </a:extLst>
          </p:cNvPr>
          <p:cNvSpPr/>
          <p:nvPr/>
        </p:nvSpPr>
        <p:spPr>
          <a:xfrm>
            <a:off x="1851660" y="286512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4C3738-57A9-4673-9161-67D9F25329F8}"/>
              </a:ext>
            </a:extLst>
          </p:cNvPr>
          <p:cNvSpPr txBox="1"/>
          <p:nvPr/>
        </p:nvSpPr>
        <p:spPr>
          <a:xfrm>
            <a:off x="1334772" y="1809988"/>
            <a:ext cx="1673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Bayes’ Theorem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8914B0-CF28-4F8A-B8D4-2BEAA0F5171A}"/>
              </a:ext>
            </a:extLst>
          </p:cNvPr>
          <p:cNvSpPr txBox="1"/>
          <p:nvPr/>
        </p:nvSpPr>
        <p:spPr>
          <a:xfrm>
            <a:off x="1106646" y="223849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1A5706-3925-4F3A-99EA-27777DB9CF0C}"/>
              </a:ext>
            </a:extLst>
          </p:cNvPr>
          <p:cNvSpPr txBox="1"/>
          <p:nvPr/>
        </p:nvSpPr>
        <p:spPr>
          <a:xfrm>
            <a:off x="2865704" y="223849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893D792-08C7-4E48-BA51-AE9244B8D535}"/>
              </a:ext>
            </a:extLst>
          </p:cNvPr>
          <p:cNvCxnSpPr>
            <a:cxnSpLocks/>
            <a:stCxn id="4" idx="1"/>
            <a:endCxn id="7" idx="2"/>
          </p:cNvCxnSpPr>
          <p:nvPr/>
        </p:nvCxnSpPr>
        <p:spPr>
          <a:xfrm flipH="1" flipV="1">
            <a:off x="1265504" y="2607826"/>
            <a:ext cx="262867" cy="39120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842B01-C2B1-42E1-AA47-1B992A7EF46E}"/>
              </a:ext>
            </a:extLst>
          </p:cNvPr>
          <p:cNvCxnSpPr>
            <a:cxnSpLocks/>
            <a:stCxn id="5" idx="7"/>
            <a:endCxn id="8" idx="2"/>
          </p:cNvCxnSpPr>
          <p:nvPr/>
        </p:nvCxnSpPr>
        <p:spPr>
          <a:xfrm flipV="1">
            <a:off x="2632149" y="2607826"/>
            <a:ext cx="392413" cy="39120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39D308-022C-4152-99FF-529D590B600E}"/>
                  </a:ext>
                </a:extLst>
              </p:cNvPr>
              <p:cNvSpPr txBox="1"/>
              <p:nvPr/>
            </p:nvSpPr>
            <p:spPr>
              <a:xfrm>
                <a:off x="4956502" y="2935863"/>
                <a:ext cx="3426566" cy="369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en-US" b="0" i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</a:br>
                <a:endParaRPr lang="en-US" b="0" i="1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39D308-022C-4152-99FF-529D590B6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502" y="2935863"/>
                <a:ext cx="3426566" cy="369397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0740BB0-5314-4C06-B883-E43F8AF181E6}"/>
                  </a:ext>
                </a:extLst>
              </p:cNvPr>
              <p:cNvSpPr txBox="1"/>
              <p:nvPr/>
            </p:nvSpPr>
            <p:spPr>
              <a:xfrm>
                <a:off x="4014908" y="2318988"/>
                <a:ext cx="4440026" cy="369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⋀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en-US" b="0" i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</a:br>
                <a:endParaRPr lang="en-US" b="0" i="1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0740BB0-5314-4C06-B883-E43F8AF181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908" y="2318988"/>
                <a:ext cx="4440026" cy="369397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098E3EB-7772-40D1-8FBC-2E5B121EE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Bayes’ Theorem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D5CB218-FCE1-458D-8A0A-D510D808AB3A}"/>
                  </a:ext>
                </a:extLst>
              </p:cNvPr>
              <p:cNvSpPr/>
              <p:nvPr/>
            </p:nvSpPr>
            <p:spPr>
              <a:xfrm>
                <a:off x="5759937" y="3474440"/>
                <a:ext cx="2518125" cy="6790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D5CB218-FCE1-458D-8A0A-D510D808AB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937" y="3474440"/>
                <a:ext cx="2518125" cy="6790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AF7BC7F-1D35-4E91-9462-44B18513958F}"/>
              </a:ext>
            </a:extLst>
          </p:cNvPr>
          <p:cNvCxnSpPr>
            <a:cxnSpLocks/>
          </p:cNvCxnSpPr>
          <p:nvPr/>
        </p:nvCxnSpPr>
        <p:spPr>
          <a:xfrm flipV="1">
            <a:off x="8278062" y="1750338"/>
            <a:ext cx="1263503" cy="56865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234DCA8-5714-4E5E-BD07-27DEB61BCD74}"/>
              </a:ext>
            </a:extLst>
          </p:cNvPr>
          <p:cNvSpPr txBox="1"/>
          <p:nvPr/>
        </p:nvSpPr>
        <p:spPr>
          <a:xfrm>
            <a:off x="9592680" y="1381006"/>
            <a:ext cx="13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Product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180" name="Rectangle 7179">
                <a:extLst>
                  <a:ext uri="{FF2B5EF4-FFF2-40B4-BE49-F238E27FC236}">
                    <a16:creationId xmlns:a16="http://schemas.microsoft.com/office/drawing/2014/main" id="{3A6C5CC2-DEC3-4429-916D-C9FA5D13BB52}"/>
                  </a:ext>
                </a:extLst>
              </p:cNvPr>
              <p:cNvSpPr/>
              <p:nvPr/>
            </p:nvSpPr>
            <p:spPr>
              <a:xfrm>
                <a:off x="1389208" y="5999176"/>
                <a:ext cx="563038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i="1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180" name="Rectangle 7179">
                <a:extLst>
                  <a:ext uri="{FF2B5EF4-FFF2-40B4-BE49-F238E27FC236}">
                    <a16:creationId xmlns:a16="http://schemas.microsoft.com/office/drawing/2014/main" id="{3A6C5CC2-DEC3-4429-916D-C9FA5D13BB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9208" y="5999176"/>
                <a:ext cx="563038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 descr="y:\unix\homes\gws\pedrod\ppt\image6.jpg">
            <a:extLst>
              <a:ext uri="{FF2B5EF4-FFF2-40B4-BE49-F238E27FC236}">
                <a16:creationId xmlns:a16="http://schemas.microsoft.com/office/drawing/2014/main" id="{5F735BFD-EA65-4F2C-8E31-4892E29894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7" t="39778" r="11999" b="22333"/>
          <a:stretch/>
        </p:blipFill>
        <p:spPr bwMode="auto">
          <a:xfrm>
            <a:off x="78603" y="879393"/>
            <a:ext cx="3845697" cy="1351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y:\unix\homes\gws\pedrod\ppt\image7.jpg">
            <a:extLst>
              <a:ext uri="{FF2B5EF4-FFF2-40B4-BE49-F238E27FC236}">
                <a16:creationId xmlns:a16="http://schemas.microsoft.com/office/drawing/2014/main" id="{3F087D72-8F5A-4BE6-8A01-8BD3A1010D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50" t="27332" r="40083" b="24667"/>
          <a:stretch/>
        </p:blipFill>
        <p:spPr bwMode="auto">
          <a:xfrm>
            <a:off x="4297452" y="879393"/>
            <a:ext cx="2118962" cy="223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060FDB-BC16-407B-996D-A3ED7E18D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219"/>
            <a:ext cx="10515600" cy="447551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using Bayes Theorem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3B861E-1969-4775-B590-FC7A52049082}"/>
              </a:ext>
            </a:extLst>
          </p:cNvPr>
          <p:cNvSpPr txBox="1"/>
          <p:nvPr/>
        </p:nvSpPr>
        <p:spPr>
          <a:xfrm>
            <a:off x="6179297" y="948975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0.008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10BF6A-AECE-4AB0-BE3F-2D95B5F1C5BD}"/>
              </a:ext>
            </a:extLst>
          </p:cNvPr>
          <p:cNvSpPr txBox="1"/>
          <p:nvPr/>
        </p:nvSpPr>
        <p:spPr>
          <a:xfrm>
            <a:off x="6179298" y="122251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0.992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2AE3D-206C-467A-BEAA-ABE77E0FB61F}"/>
              </a:ext>
            </a:extLst>
          </p:cNvPr>
          <p:cNvSpPr txBox="1"/>
          <p:nvPr/>
        </p:nvSpPr>
        <p:spPr>
          <a:xfrm>
            <a:off x="6179298" y="1494357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0.98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D23D3F-E843-4199-B34B-B3288EFDA8C5}"/>
              </a:ext>
            </a:extLst>
          </p:cNvPr>
          <p:cNvSpPr txBox="1"/>
          <p:nvPr/>
        </p:nvSpPr>
        <p:spPr>
          <a:xfrm>
            <a:off x="6179298" y="1811393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0.02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3DFE99-6EB8-41F5-A286-4BC95748CEF6}"/>
              </a:ext>
            </a:extLst>
          </p:cNvPr>
          <p:cNvSpPr txBox="1"/>
          <p:nvPr/>
        </p:nvSpPr>
        <p:spPr>
          <a:xfrm>
            <a:off x="6179298" y="2373436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0.97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015D64-1EB2-4A84-9766-6CA008A7EF4F}"/>
              </a:ext>
            </a:extLst>
          </p:cNvPr>
          <p:cNvSpPr txBox="1"/>
          <p:nvPr/>
        </p:nvSpPr>
        <p:spPr>
          <a:xfrm>
            <a:off x="6179298" y="207314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0.03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E5A932-D852-494F-824D-A26C62F4A3DB}"/>
                  </a:ext>
                </a:extLst>
              </p:cNvPr>
              <p:cNvSpPr txBox="1"/>
              <p:nvPr/>
            </p:nvSpPr>
            <p:spPr>
              <a:xfrm>
                <a:off x="7855992" y="1886595"/>
                <a:ext cx="4154022" cy="679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𝑐𝑎𝑛𝑐𝑒𝑟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(+)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E5A932-D852-494F-824D-A26C62F4A3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5992" y="1886595"/>
                <a:ext cx="4154022" cy="6790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08C9DD58-B7F3-4191-80BB-0AC7535A6040}"/>
              </a:ext>
            </a:extLst>
          </p:cNvPr>
          <p:cNvSpPr txBox="1"/>
          <p:nvPr/>
        </p:nvSpPr>
        <p:spPr>
          <a:xfrm>
            <a:off x="6198310" y="2662027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??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05E0889-1DAB-442D-83F6-A780022EDBDC}"/>
              </a:ext>
            </a:extLst>
          </p:cNvPr>
          <p:cNvSpPr/>
          <p:nvPr/>
        </p:nvSpPr>
        <p:spPr>
          <a:xfrm>
            <a:off x="2014416" y="3255986"/>
            <a:ext cx="2743200" cy="2743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C90CFB8-9905-4838-9601-9930708E8D9B}"/>
              </a:ext>
            </a:extLst>
          </p:cNvPr>
          <p:cNvSpPr/>
          <p:nvPr/>
        </p:nvSpPr>
        <p:spPr>
          <a:xfrm>
            <a:off x="2527200" y="3952588"/>
            <a:ext cx="91440" cy="914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16B7100-08C0-49D9-8C26-BFCFC4054101}"/>
              </a:ext>
            </a:extLst>
          </p:cNvPr>
          <p:cNvSpPr/>
          <p:nvPr/>
        </p:nvSpPr>
        <p:spPr>
          <a:xfrm>
            <a:off x="2524172" y="3954895"/>
            <a:ext cx="217733" cy="22501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3E6BD20-0DDA-4170-91AE-D76B6091EF1C}"/>
                  </a:ext>
                </a:extLst>
              </p:cNvPr>
              <p:cNvSpPr txBox="1"/>
              <p:nvPr/>
            </p:nvSpPr>
            <p:spPr>
              <a:xfrm>
                <a:off x="181986" y="3213448"/>
                <a:ext cx="14887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</m:d>
                      <m:r>
                        <a:rPr lang="en-US" sz="1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=0.008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3E6BD20-0DDA-4170-91AE-D76B6091EF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86" y="3213448"/>
                <a:ext cx="1488741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A51DB8E-F76F-4983-AB4D-07DDC6ADE84F}"/>
                  </a:ext>
                </a:extLst>
              </p:cNvPr>
              <p:cNvSpPr txBox="1"/>
              <p:nvPr/>
            </p:nvSpPr>
            <p:spPr>
              <a:xfrm>
                <a:off x="1358728" y="6014291"/>
                <a:ext cx="4291110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i="1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¬</m:t>
                          </m:r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𝑐𝑎𝑛𝑐𝑒𝑟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(¬</m:t>
                      </m:r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𝑐𝑎𝑛𝑐𝑒𝑟</m:t>
                      </m:r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A51DB8E-F76F-4983-AB4D-07DDC6ADE8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728" y="6014291"/>
                <a:ext cx="4291110" cy="276999"/>
              </a:xfrm>
              <a:prstGeom prst="rect">
                <a:avLst/>
              </a:prstGeom>
              <a:blipFill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0A50DF1-826A-4A39-984A-BA6CF0CDBE05}"/>
              </a:ext>
            </a:extLst>
          </p:cNvPr>
          <p:cNvCxnSpPr>
            <a:cxnSpLocks/>
            <a:endCxn id="19" idx="3"/>
          </p:cNvCxnSpPr>
          <p:nvPr/>
        </p:nvCxnSpPr>
        <p:spPr>
          <a:xfrm flipH="1" flipV="1">
            <a:off x="1670727" y="3351948"/>
            <a:ext cx="811216" cy="57263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FCDFE2F-2A35-4D8F-A55F-AEF26AC105F3}"/>
              </a:ext>
            </a:extLst>
          </p:cNvPr>
          <p:cNvCxnSpPr>
            <a:cxnSpLocks/>
          </p:cNvCxnSpPr>
          <p:nvPr/>
        </p:nvCxnSpPr>
        <p:spPr>
          <a:xfrm flipH="1">
            <a:off x="1709342" y="4216793"/>
            <a:ext cx="814830" cy="17847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30610B3-DF2E-4A38-A8EA-6BE7DE91BCF5}"/>
                  </a:ext>
                </a:extLst>
              </p:cNvPr>
              <p:cNvSpPr txBox="1"/>
              <p:nvPr/>
            </p:nvSpPr>
            <p:spPr>
              <a:xfrm>
                <a:off x="7855992" y="917236"/>
                <a:ext cx="2466829" cy="679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30610B3-DF2E-4A38-A8EA-6BE7DE91B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5992" y="917236"/>
                <a:ext cx="2466829" cy="6790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4AB6FA7-F262-4ED1-8571-A45D76111E3E}"/>
                  </a:ext>
                </a:extLst>
              </p:cNvPr>
              <p:cNvSpPr txBox="1"/>
              <p:nvPr/>
            </p:nvSpPr>
            <p:spPr>
              <a:xfrm>
                <a:off x="1377525" y="2385028"/>
                <a:ext cx="16931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=0.98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4AB6FA7-F262-4ED1-8571-A45D76111E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525" y="2385028"/>
                <a:ext cx="1693135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7800795-23E9-4276-8962-D7E6581AC539}"/>
              </a:ext>
            </a:extLst>
          </p:cNvPr>
          <p:cNvCxnSpPr>
            <a:cxnSpLocks/>
            <a:endCxn id="32" idx="2"/>
          </p:cNvCxnSpPr>
          <p:nvPr/>
        </p:nvCxnSpPr>
        <p:spPr>
          <a:xfrm flipH="1" flipV="1">
            <a:off x="2224093" y="2662027"/>
            <a:ext cx="374279" cy="1232413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2E44FF17-7713-4338-B477-BF676D2CC8C9}"/>
                  </a:ext>
                </a:extLst>
              </p:cNvPr>
              <p:cNvSpPr txBox="1"/>
              <p:nvPr/>
            </p:nvSpPr>
            <p:spPr>
              <a:xfrm>
                <a:off x="1377525" y="6253469"/>
                <a:ext cx="39971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=0.98               ∗0.008         +0.03                   ∗ </m:t>
                      </m:r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0.992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2E44FF17-7713-4338-B477-BF676D2CC8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525" y="6253469"/>
                <a:ext cx="3997120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A60F72D-FDA4-4A4F-A63E-1FC0D7D1D3E3}"/>
                  </a:ext>
                </a:extLst>
              </p:cNvPr>
              <p:cNvSpPr txBox="1"/>
              <p:nvPr/>
            </p:nvSpPr>
            <p:spPr>
              <a:xfrm>
                <a:off x="1377525" y="6517067"/>
                <a:ext cx="12208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=0.0376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A60F72D-FDA4-4A4F-A63E-1FC0D7D1D3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525" y="6517067"/>
                <a:ext cx="1220847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3BE1A6B-6CCB-4649-9B8E-94F2213F930D}"/>
                  </a:ext>
                </a:extLst>
              </p:cNvPr>
              <p:cNvSpPr txBox="1"/>
              <p:nvPr/>
            </p:nvSpPr>
            <p:spPr>
              <a:xfrm>
                <a:off x="78603" y="4349668"/>
                <a:ext cx="16931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¬</m:t>
                          </m:r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=0.03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3BE1A6B-6CCB-4649-9B8E-94F2213F9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3" y="4349668"/>
                <a:ext cx="1693135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BED6253-C9EA-4CBA-B87B-FB356270446D}"/>
              </a:ext>
            </a:extLst>
          </p:cNvPr>
          <p:cNvCxnSpPr>
            <a:cxnSpLocks/>
            <a:endCxn id="46" idx="3"/>
          </p:cNvCxnSpPr>
          <p:nvPr/>
        </p:nvCxnSpPr>
        <p:spPr>
          <a:xfrm flipH="1">
            <a:off x="1771738" y="4083556"/>
            <a:ext cx="846490" cy="40461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8A40AB9-F786-428A-A600-72CD4FE48656}"/>
                  </a:ext>
                </a:extLst>
              </p:cNvPr>
              <p:cNvSpPr txBox="1"/>
              <p:nvPr/>
            </p:nvSpPr>
            <p:spPr>
              <a:xfrm>
                <a:off x="6682962" y="3952588"/>
                <a:ext cx="3034420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0.98∗0.008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(+)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8A40AB9-F786-428A-A600-72CD4FE486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2962" y="3952588"/>
                <a:ext cx="3034420" cy="66191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FA74B00-1E39-4E93-A67A-86FB64396016}"/>
                  </a:ext>
                </a:extLst>
              </p:cNvPr>
              <p:cNvSpPr txBox="1"/>
              <p:nvPr/>
            </p:nvSpPr>
            <p:spPr>
              <a:xfrm>
                <a:off x="6682962" y="4906572"/>
                <a:ext cx="303442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0.98∗0.008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0.0376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FA74B00-1E39-4E93-A67A-86FB643960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2962" y="4906572"/>
                <a:ext cx="3034420" cy="61093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F145FAE-9820-4C25-9BA4-EEB6742F76D8}"/>
                  </a:ext>
                </a:extLst>
              </p:cNvPr>
              <p:cNvSpPr txBox="1"/>
              <p:nvPr/>
            </p:nvSpPr>
            <p:spPr>
              <a:xfrm>
                <a:off x="6728616" y="5807891"/>
                <a:ext cx="22585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=.208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F145FAE-9820-4C25-9BA4-EEB6742F76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8616" y="5807891"/>
                <a:ext cx="2258567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8EC90CE-810C-444B-B827-697BC64FDCC1}"/>
                  </a:ext>
                </a:extLst>
              </p:cNvPr>
              <p:cNvSpPr txBox="1"/>
              <p:nvPr/>
            </p:nvSpPr>
            <p:spPr>
              <a:xfrm>
                <a:off x="8159216" y="2855628"/>
                <a:ext cx="3547574" cy="679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(&lt;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&gt;)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8EC90CE-810C-444B-B827-697BC64FD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216" y="2855628"/>
                <a:ext cx="3547574" cy="6790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7E122A9-1D79-43E0-8402-2596E4CC230C}"/>
                  </a:ext>
                </a:extLst>
              </p:cNvPr>
              <p:cNvSpPr txBox="1"/>
              <p:nvPr/>
            </p:nvSpPr>
            <p:spPr>
              <a:xfrm>
                <a:off x="205176" y="3918955"/>
                <a:ext cx="16931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=0.</m:t>
                      </m:r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02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7E122A9-1D79-43E0-8402-2596E4CC2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6" y="3918955"/>
                <a:ext cx="1693135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8E6358F-05A3-4E99-AB48-B1C26EA7F50C}"/>
              </a:ext>
            </a:extLst>
          </p:cNvPr>
          <p:cNvCxnSpPr>
            <a:cxnSpLocks/>
          </p:cNvCxnSpPr>
          <p:nvPr/>
        </p:nvCxnSpPr>
        <p:spPr>
          <a:xfrm flipH="1">
            <a:off x="1761605" y="3992691"/>
            <a:ext cx="731698" cy="56233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6A58C95D-4574-4FDB-BDD8-9D09E6F66C9B}"/>
              </a:ext>
            </a:extLst>
          </p:cNvPr>
          <p:cNvSpPr txBox="1"/>
          <p:nvPr/>
        </p:nvSpPr>
        <p:spPr>
          <a:xfrm>
            <a:off x="78603" y="5298333"/>
            <a:ext cx="1693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Theorem of total probability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2B24A3D-6793-4C18-8620-914265ABC20F}"/>
              </a:ext>
            </a:extLst>
          </p:cNvPr>
          <p:cNvCxnSpPr>
            <a:cxnSpLocks/>
            <a:endCxn id="43" idx="2"/>
          </p:cNvCxnSpPr>
          <p:nvPr/>
        </p:nvCxnSpPr>
        <p:spPr>
          <a:xfrm flipH="1" flipV="1">
            <a:off x="925171" y="5759998"/>
            <a:ext cx="541493" cy="33516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7" grpId="0"/>
      <p:bldP spid="9" grpId="0"/>
      <p:bldP spid="10" grpId="0"/>
      <p:bldP spid="11" grpId="0"/>
      <p:bldP spid="12" grpId="0"/>
      <p:bldP spid="13" grpId="0"/>
      <p:bldP spid="8" grpId="0"/>
      <p:bldP spid="15" grpId="0"/>
      <p:bldP spid="17" grpId="0" animBg="1"/>
      <p:bldP spid="18" grpId="0" animBg="1"/>
      <p:bldP spid="19" grpId="0"/>
      <p:bldP spid="20" grpId="0" animBg="1"/>
      <p:bldP spid="23" grpId="0"/>
      <p:bldP spid="32" grpId="0"/>
      <p:bldP spid="40" grpId="0"/>
      <p:bldP spid="42" grpId="0"/>
      <p:bldP spid="46" grpId="0"/>
      <p:bldP spid="51" grpId="0"/>
      <p:bldP spid="52" grpId="0"/>
      <p:bldP spid="53" grpId="0"/>
      <p:bldP spid="34" grpId="0"/>
      <p:bldP spid="38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3929A-3396-4851-BDAC-19ABBF467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Bayes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735052-461B-4404-844B-6D944B4479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554980" cy="435133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argmax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d>
                                <m:dPr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&lt;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&gt;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(&lt;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&gt;)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argmax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lim>
                          </m:limLow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</m:e>
                          </m:d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argmax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lim>
                          </m:limLow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nary>
                            <m:naryPr>
                              <m:chr m:val="∏"/>
                              <m:supHide m:val="on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735052-461B-4404-844B-6D944B4479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55498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C9A265AA-F12E-4CEA-ACE6-80AE24A9B461}"/>
              </a:ext>
            </a:extLst>
          </p:cNvPr>
          <p:cNvSpPr/>
          <p:nvPr/>
        </p:nvSpPr>
        <p:spPr>
          <a:xfrm>
            <a:off x="3993466" y="4943208"/>
            <a:ext cx="1943100" cy="103087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D4C16AF-3F82-49E0-9F54-814E71B06BFF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5936566" y="5458644"/>
            <a:ext cx="1428164" cy="599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9AB2288-06C9-42E7-A037-2DB9612D4CAC}"/>
              </a:ext>
            </a:extLst>
          </p:cNvPr>
          <p:cNvSpPr txBox="1"/>
          <p:nvPr/>
        </p:nvSpPr>
        <p:spPr>
          <a:xfrm>
            <a:off x="7364730" y="5195402"/>
            <a:ext cx="1532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Independence</a:t>
            </a:r>
          </a:p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Assumption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3B999F-790B-47E0-916D-97273FCE9993}"/>
              </a:ext>
            </a:extLst>
          </p:cNvPr>
          <p:cNvSpPr/>
          <p:nvPr/>
        </p:nvSpPr>
        <p:spPr>
          <a:xfrm>
            <a:off x="3086100" y="3681254"/>
            <a:ext cx="1943100" cy="61642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CBA48B6-0D2C-4E81-A026-910C9313DC9F}"/>
              </a:ext>
            </a:extLst>
          </p:cNvPr>
          <p:cNvCxnSpPr>
            <a:cxnSpLocks/>
            <a:stCxn id="10" idx="3"/>
            <a:endCxn id="7" idx="1"/>
          </p:cNvCxnSpPr>
          <p:nvPr/>
        </p:nvCxnSpPr>
        <p:spPr>
          <a:xfrm>
            <a:off x="5029200" y="3989467"/>
            <a:ext cx="2335530" cy="152910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0925218-6260-4317-8523-4B20CF070F7E}"/>
                  </a:ext>
                </a:extLst>
              </p:cNvPr>
              <p:cNvSpPr txBox="1"/>
              <p:nvPr/>
            </p:nvSpPr>
            <p:spPr>
              <a:xfrm>
                <a:off x="6689188" y="607703"/>
                <a:ext cx="5565498" cy="2051844"/>
              </a:xfrm>
              <a:prstGeom prst="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For each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:</a:t>
                </a:r>
              </a:p>
              <a:p>
                <a:r>
                  <a:rPr lang="en-US" dirty="0"/>
                  <a:t>   Record # of times each possible &lt;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&gt;,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occurs in training</a:t>
                </a:r>
              </a:p>
              <a:p>
                <a:r>
                  <a:rPr lang="en-US" dirty="0"/>
                  <a:t>   Estimate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&gt;,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𝑜𝑐𝑐𝑢𝑟𝑒𝑑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𝑜𝑐𝑐𝑢𝑟𝑒𝑑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	      Won’t scale to many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…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0925218-6260-4317-8523-4B20CF070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9188" y="607703"/>
                <a:ext cx="5565498" cy="2051844"/>
              </a:xfrm>
              <a:prstGeom prst="rect">
                <a:avLst/>
              </a:prstGeom>
              <a:blipFill>
                <a:blip r:embed="rId3"/>
                <a:stretch>
                  <a:fillRect l="-765" t="-1479" r="-109" b="-3846"/>
                </a:stretch>
              </a:blip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5BE1D24-88A4-4EB6-B052-65C8195E9679}"/>
              </a:ext>
            </a:extLst>
          </p:cNvPr>
          <p:cNvCxnSpPr>
            <a:cxnSpLocks/>
            <a:stCxn id="19" idx="1"/>
            <a:endCxn id="10" idx="0"/>
          </p:cNvCxnSpPr>
          <p:nvPr/>
        </p:nvCxnSpPr>
        <p:spPr>
          <a:xfrm flipH="1">
            <a:off x="4057650" y="1633625"/>
            <a:ext cx="2631538" cy="204762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2389A3D-A405-4FE6-801F-341621011EC3}"/>
                  </a:ext>
                </a:extLst>
              </p:cNvPr>
              <p:cNvSpPr txBox="1"/>
              <p:nvPr/>
            </p:nvSpPr>
            <p:spPr>
              <a:xfrm>
                <a:off x="6689188" y="2963545"/>
                <a:ext cx="5373972" cy="1754648"/>
              </a:xfrm>
              <a:prstGeom prst="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Assume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independent of all the others</a:t>
                </a:r>
              </a:p>
              <a:p>
                <a:r>
                  <a:rPr lang="en-US" dirty="0"/>
                  <a:t>For each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:</a:t>
                </a:r>
              </a:p>
              <a:p>
                <a:r>
                  <a:rPr lang="en-US" dirty="0"/>
                  <a:t>   For each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dirty="0"/>
              </a:p>
              <a:p>
                <a:r>
                  <a:rPr lang="en-US" dirty="0"/>
                  <a:t>      Record # of times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  </a:t>
                </a:r>
              </a:p>
              <a:p>
                <a:endParaRPr lang="en-US" dirty="0"/>
              </a:p>
              <a:p>
                <a:r>
                  <a:rPr lang="en-US" dirty="0"/>
                  <a:t>Estimate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as: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2389A3D-A405-4FE6-801F-341621011E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9188" y="2963545"/>
                <a:ext cx="5373972" cy="1754648"/>
              </a:xfrm>
              <a:prstGeom prst="rect">
                <a:avLst/>
              </a:prstGeom>
              <a:blipFill>
                <a:blip r:embed="rId4"/>
                <a:stretch>
                  <a:fillRect l="-792" t="-1379" b="-37586"/>
                </a:stretch>
              </a:blip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521AD7D-4999-474E-82FC-A46BFDA0DB21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8131126" y="4704328"/>
            <a:ext cx="766396" cy="49107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33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10" grpId="0" animBg="1"/>
      <p:bldP spid="19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568D6-B3FE-4F3D-9DED-E52EC48CE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701675"/>
          </a:xfrm>
        </p:spPr>
        <p:txBody>
          <a:bodyPr/>
          <a:lstStyle/>
          <a:p>
            <a:r>
              <a:rPr lang="en-US" dirty="0"/>
              <a:t>Naïve Bayes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161D5FE3-865E-4975-92A3-D23168EBEA37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610045" y="1637803"/>
              <a:ext cx="1310640" cy="443430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6880">
                      <a:extLst>
                        <a:ext uri="{9D8B030D-6E8A-4147-A177-3AD203B41FA5}">
                          <a16:colId xmlns:a16="http://schemas.microsoft.com/office/drawing/2014/main" val="790331037"/>
                        </a:ext>
                      </a:extLst>
                    </a:gridCol>
                    <a:gridCol w="436880">
                      <a:extLst>
                        <a:ext uri="{9D8B030D-6E8A-4147-A177-3AD203B41FA5}">
                          <a16:colId xmlns:a16="http://schemas.microsoft.com/office/drawing/2014/main" val="1617011958"/>
                        </a:ext>
                      </a:extLst>
                    </a:gridCol>
                    <a:gridCol w="436880">
                      <a:extLst>
                        <a:ext uri="{9D8B030D-6E8A-4147-A177-3AD203B41FA5}">
                          <a16:colId xmlns:a16="http://schemas.microsoft.com/office/drawing/2014/main" val="1081796283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025787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3481960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25001198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9446915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884541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3319353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071716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8686718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43137086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41113699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88258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161D5FE3-865E-4975-92A3-D23168EBEA37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89340074"/>
                  </p:ext>
                </p:extLst>
              </p:nvPr>
            </p:nvGraphicFramePr>
            <p:xfrm>
              <a:off x="610045" y="1637803"/>
              <a:ext cx="1310640" cy="443430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6880">
                      <a:extLst>
                        <a:ext uri="{9D8B030D-6E8A-4147-A177-3AD203B41FA5}">
                          <a16:colId xmlns:a16="http://schemas.microsoft.com/office/drawing/2014/main" val="790331037"/>
                        </a:ext>
                      </a:extLst>
                    </a:gridCol>
                    <a:gridCol w="436880">
                      <a:extLst>
                        <a:ext uri="{9D8B030D-6E8A-4147-A177-3AD203B41FA5}">
                          <a16:colId xmlns:a16="http://schemas.microsoft.com/office/drawing/2014/main" val="1617011958"/>
                        </a:ext>
                      </a:extLst>
                    </a:gridCol>
                    <a:gridCol w="436880">
                      <a:extLst>
                        <a:ext uri="{9D8B030D-6E8A-4147-A177-3AD203B41FA5}">
                          <a16:colId xmlns:a16="http://schemas.microsoft.com/office/drawing/2014/main" val="1081796283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89" t="-1515" r="-202778" b="-10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1389" t="-1515" r="-102778" b="-10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389" t="-1515" r="-2778" b="-10181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6025787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3481960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25001198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9446915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884541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3319353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071716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8686718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43137086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41113699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882580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AB4E56-BCD9-4D7E-8FE3-BAFA04F862B5}"/>
                  </a:ext>
                </a:extLst>
              </p:cNvPr>
              <p:cNvSpPr txBox="1"/>
              <p:nvPr/>
            </p:nvSpPr>
            <p:spPr>
              <a:xfrm>
                <a:off x="3040380" y="991472"/>
                <a:ext cx="8009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AB4E56-BCD9-4D7E-8FE3-BAFA04F862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0380" y="991472"/>
                <a:ext cx="800989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3">
                <a:extLst>
                  <a:ext uri="{FF2B5EF4-FFF2-40B4-BE49-F238E27FC236}">
                    <a16:creationId xmlns:a16="http://schemas.microsoft.com/office/drawing/2014/main" id="{383FD982-B25F-40C6-9B93-5333FAC2999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3109848" y="1365248"/>
              <a:ext cx="2112688" cy="16124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9082">
                      <a:extLst>
                        <a:ext uri="{9D8B030D-6E8A-4147-A177-3AD203B41FA5}">
                          <a16:colId xmlns:a16="http://schemas.microsoft.com/office/drawing/2014/main" val="790331037"/>
                        </a:ext>
                      </a:extLst>
                    </a:gridCol>
                    <a:gridCol w="503606">
                      <a:extLst>
                        <a:ext uri="{9D8B030D-6E8A-4147-A177-3AD203B41FA5}">
                          <a16:colId xmlns:a16="http://schemas.microsoft.com/office/drawing/2014/main" val="1617011958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=0)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4/6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025787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2/6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3481960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=0)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2/6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25001198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4/6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944691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3">
                <a:extLst>
                  <a:ext uri="{FF2B5EF4-FFF2-40B4-BE49-F238E27FC236}">
                    <a16:creationId xmlns:a16="http://schemas.microsoft.com/office/drawing/2014/main" id="{383FD982-B25F-40C6-9B93-5333FAC2999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737781407"/>
                  </p:ext>
                </p:extLst>
              </p:nvPr>
            </p:nvGraphicFramePr>
            <p:xfrm>
              <a:off x="3109848" y="1365248"/>
              <a:ext cx="2112688" cy="16124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9082">
                      <a:extLst>
                        <a:ext uri="{9D8B030D-6E8A-4147-A177-3AD203B41FA5}">
                          <a16:colId xmlns:a16="http://schemas.microsoft.com/office/drawing/2014/main" val="790331037"/>
                        </a:ext>
                      </a:extLst>
                    </a:gridCol>
                    <a:gridCol w="503606">
                      <a:extLst>
                        <a:ext uri="{9D8B030D-6E8A-4147-A177-3AD203B41FA5}">
                          <a16:colId xmlns:a16="http://schemas.microsoft.com/office/drawing/2014/main" val="1617011958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79" t="-7463" r="-32197" b="-310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4/6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025787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79" t="-109091" r="-32197" b="-2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2/6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3481960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79" t="-205970" r="-32197" b="-1119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2/6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25001198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79" t="-310606" r="-32197" b="-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4/6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944691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F3A1A4B-6E01-4789-A60F-15FDB2ED4477}"/>
                  </a:ext>
                </a:extLst>
              </p:cNvPr>
              <p:cNvSpPr txBox="1"/>
              <p:nvPr/>
            </p:nvSpPr>
            <p:spPr>
              <a:xfrm>
                <a:off x="3040380" y="3246992"/>
                <a:ext cx="8009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F3A1A4B-6E01-4789-A60F-15FDB2ED4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0380" y="3246992"/>
                <a:ext cx="800989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Content Placeholder 3">
                <a:extLst>
                  <a:ext uri="{FF2B5EF4-FFF2-40B4-BE49-F238E27FC236}">
                    <a16:creationId xmlns:a16="http://schemas.microsoft.com/office/drawing/2014/main" id="{7381208B-F43A-440F-A733-29336719E216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3109848" y="3620768"/>
              <a:ext cx="2112688" cy="16124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9082">
                      <a:extLst>
                        <a:ext uri="{9D8B030D-6E8A-4147-A177-3AD203B41FA5}">
                          <a16:colId xmlns:a16="http://schemas.microsoft.com/office/drawing/2014/main" val="790331037"/>
                        </a:ext>
                      </a:extLst>
                    </a:gridCol>
                    <a:gridCol w="503606">
                      <a:extLst>
                        <a:ext uri="{9D8B030D-6E8A-4147-A177-3AD203B41FA5}">
                          <a16:colId xmlns:a16="http://schemas.microsoft.com/office/drawing/2014/main" val="1617011958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=0)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1/4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025787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3/4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3481960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=0)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1/4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25001198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3/4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944691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Content Placeholder 3">
                <a:extLst>
                  <a:ext uri="{FF2B5EF4-FFF2-40B4-BE49-F238E27FC236}">
                    <a16:creationId xmlns:a16="http://schemas.microsoft.com/office/drawing/2014/main" id="{7381208B-F43A-440F-A733-29336719E216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136195888"/>
                  </p:ext>
                </p:extLst>
              </p:nvPr>
            </p:nvGraphicFramePr>
            <p:xfrm>
              <a:off x="3109848" y="3620768"/>
              <a:ext cx="2112688" cy="16124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9082">
                      <a:extLst>
                        <a:ext uri="{9D8B030D-6E8A-4147-A177-3AD203B41FA5}">
                          <a16:colId xmlns:a16="http://schemas.microsoft.com/office/drawing/2014/main" val="790331037"/>
                        </a:ext>
                      </a:extLst>
                    </a:gridCol>
                    <a:gridCol w="503606">
                      <a:extLst>
                        <a:ext uri="{9D8B030D-6E8A-4147-A177-3AD203B41FA5}">
                          <a16:colId xmlns:a16="http://schemas.microsoft.com/office/drawing/2014/main" val="1617011958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9" t="-7463" r="-32197" b="-310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1/4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025787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9" t="-109091" r="-32197" b="-2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3/4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3481960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9" t="-205970" r="-32197" b="-1119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1/4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25001198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9" t="-310606" r="-32197" b="-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3/4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944691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65F724A0-423F-4302-849A-6E91DEA62BB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871460" y="1768367"/>
              <a:ext cx="1310640" cy="8062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6880">
                      <a:extLst>
                        <a:ext uri="{9D8B030D-6E8A-4147-A177-3AD203B41FA5}">
                          <a16:colId xmlns:a16="http://schemas.microsoft.com/office/drawing/2014/main" val="1427436389"/>
                        </a:ext>
                      </a:extLst>
                    </a:gridCol>
                    <a:gridCol w="436880">
                      <a:extLst>
                        <a:ext uri="{9D8B030D-6E8A-4147-A177-3AD203B41FA5}">
                          <a16:colId xmlns:a16="http://schemas.microsoft.com/office/drawing/2014/main" val="3104670052"/>
                        </a:ext>
                      </a:extLst>
                    </a:gridCol>
                    <a:gridCol w="436880">
                      <a:extLst>
                        <a:ext uri="{9D8B030D-6E8A-4147-A177-3AD203B41FA5}">
                          <a16:colId xmlns:a16="http://schemas.microsoft.com/office/drawing/2014/main" val="2705931816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1028029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 ?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877986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65F724A0-423F-4302-849A-6E91DEA62BB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45415263"/>
                  </p:ext>
                </p:extLst>
              </p:nvPr>
            </p:nvGraphicFramePr>
            <p:xfrm>
              <a:off x="7871460" y="1768367"/>
              <a:ext cx="1310640" cy="8062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6880">
                      <a:extLst>
                        <a:ext uri="{9D8B030D-6E8A-4147-A177-3AD203B41FA5}">
                          <a16:colId xmlns:a16="http://schemas.microsoft.com/office/drawing/2014/main" val="1427436389"/>
                        </a:ext>
                      </a:extLst>
                    </a:gridCol>
                    <a:gridCol w="436880">
                      <a:extLst>
                        <a:ext uri="{9D8B030D-6E8A-4147-A177-3AD203B41FA5}">
                          <a16:colId xmlns:a16="http://schemas.microsoft.com/office/drawing/2014/main" val="3104670052"/>
                        </a:ext>
                      </a:extLst>
                    </a:gridCol>
                    <a:gridCol w="436880">
                      <a:extLst>
                        <a:ext uri="{9D8B030D-6E8A-4147-A177-3AD203B41FA5}">
                          <a16:colId xmlns:a16="http://schemas.microsoft.com/office/drawing/2014/main" val="2705931816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389" t="-1493" r="-202778" b="-1119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01389" t="-1493" r="-102778" b="-1119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201389" t="-1493" r="-2778" b="-11194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71028029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 ?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877986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7C6131E7-C784-4B45-8D54-F2DEB191E80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09848" y="5598738"/>
              <a:ext cx="2112688" cy="8062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77392">
                      <a:extLst>
                        <a:ext uri="{9D8B030D-6E8A-4147-A177-3AD203B41FA5}">
                          <a16:colId xmlns:a16="http://schemas.microsoft.com/office/drawing/2014/main" val="2577837019"/>
                        </a:ext>
                      </a:extLst>
                    </a:gridCol>
                    <a:gridCol w="635296">
                      <a:extLst>
                        <a:ext uri="{9D8B030D-6E8A-4147-A177-3AD203B41FA5}">
                          <a16:colId xmlns:a16="http://schemas.microsoft.com/office/drawing/2014/main" val="472388929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=0)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6/10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91890665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4/10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29960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7C6131E7-C784-4B45-8D54-F2DEB191E80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1523314"/>
                  </p:ext>
                </p:extLst>
              </p:nvPr>
            </p:nvGraphicFramePr>
            <p:xfrm>
              <a:off x="3109848" y="5598738"/>
              <a:ext cx="2112688" cy="8062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77392">
                      <a:extLst>
                        <a:ext uri="{9D8B030D-6E8A-4147-A177-3AD203B41FA5}">
                          <a16:colId xmlns:a16="http://schemas.microsoft.com/office/drawing/2014/main" val="2577837019"/>
                        </a:ext>
                      </a:extLst>
                    </a:gridCol>
                    <a:gridCol w="635296">
                      <a:extLst>
                        <a:ext uri="{9D8B030D-6E8A-4147-A177-3AD203B41FA5}">
                          <a16:colId xmlns:a16="http://schemas.microsoft.com/office/drawing/2014/main" val="472388929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412" t="-7463" r="-43621" b="-1134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6/10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91890665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412" t="-109091" r="-43621" b="-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4/10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29960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7100BE1-4713-4D0C-9ABB-AA5AFCFCFFEB}"/>
                  </a:ext>
                </a:extLst>
              </p:cNvPr>
              <p:cNvSpPr txBox="1"/>
              <p:nvPr/>
            </p:nvSpPr>
            <p:spPr>
              <a:xfrm>
                <a:off x="5996940" y="3059668"/>
                <a:ext cx="49196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7100BE1-4713-4D0C-9ABB-AA5AFCFCFF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940" y="3059668"/>
                <a:ext cx="4919680" cy="369332"/>
              </a:xfrm>
              <a:prstGeom prst="rect">
                <a:avLst/>
              </a:prstGeom>
              <a:blipFill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D1BBF0D-668F-474E-AF93-6D741BBF2E98}"/>
                  </a:ext>
                </a:extLst>
              </p:cNvPr>
              <p:cNvSpPr/>
              <p:nvPr/>
            </p:nvSpPr>
            <p:spPr>
              <a:xfrm>
                <a:off x="7402663" y="487362"/>
                <a:ext cx="3284554" cy="764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argmax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lim>
                          </m:limLow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nary>
                            <m:naryPr>
                              <m:chr m:val="∏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D1BBF0D-668F-474E-AF93-6D741BBF2E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663" y="487362"/>
                <a:ext cx="3284554" cy="7645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A50FA39-49FC-4EBC-8155-7F5EBF14C1AB}"/>
                  </a:ext>
                </a:extLst>
              </p:cNvPr>
              <p:cNvSpPr txBox="1"/>
              <p:nvPr/>
            </p:nvSpPr>
            <p:spPr>
              <a:xfrm>
                <a:off x="6057900" y="3424038"/>
                <a:ext cx="36695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0.4 ∗      0.25 ∗                    0.25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A50FA39-49FC-4EBC-8155-7F5EBF14C1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900" y="3424038"/>
                <a:ext cx="366959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CEB3131-E238-4361-A9EB-C01145FAA553}"/>
                  </a:ext>
                </a:extLst>
              </p:cNvPr>
              <p:cNvSpPr txBox="1"/>
              <p:nvPr/>
            </p:nvSpPr>
            <p:spPr>
              <a:xfrm>
                <a:off x="6096000" y="4611407"/>
                <a:ext cx="47201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dirty="0">
                    <a:ea typeface="Cambria Math" panose="020405030504060302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CEB3131-E238-4361-A9EB-C01145FAA5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611407"/>
                <a:ext cx="4720138" cy="369332"/>
              </a:xfrm>
              <a:prstGeom prst="rect">
                <a:avLst/>
              </a:prstGeom>
              <a:blipFill>
                <a:blip r:embed="rId12"/>
                <a:stretch>
                  <a:fillRect l="-1034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591BE48-1A94-4AA8-91A2-0E7193DC5243}"/>
                  </a:ext>
                </a:extLst>
              </p:cNvPr>
              <p:cNvSpPr txBox="1"/>
              <p:nvPr/>
            </p:nvSpPr>
            <p:spPr>
              <a:xfrm>
                <a:off x="6096000" y="4983397"/>
                <a:ext cx="36070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dirty="0">
                    <a:ea typeface="Cambria Math" panose="020405030504060302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0.6 ∗      0.66 ∗                    0.33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591BE48-1A94-4AA8-91A2-0E7193DC52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983397"/>
                <a:ext cx="3607078" cy="369332"/>
              </a:xfrm>
              <a:prstGeom prst="rect">
                <a:avLst/>
              </a:prstGeom>
              <a:blipFill>
                <a:blip r:embed="rId13"/>
                <a:stretch>
                  <a:fillRect l="-1351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1C040E9-6084-4DA4-9B9B-D57A7ED32618}"/>
                  </a:ext>
                </a:extLst>
              </p:cNvPr>
              <p:cNvSpPr txBox="1"/>
              <p:nvPr/>
            </p:nvSpPr>
            <p:spPr>
              <a:xfrm>
                <a:off x="526225" y="1360804"/>
                <a:ext cx="12137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𝑇𝑟𝑎𝑖𝑛𝑖𝑛𝑔</m:t>
                      </m:r>
                      <m:r>
                        <a:rPr lang="en-US" sz="1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𝐷𝑎𝑡𝑎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1C040E9-6084-4DA4-9B9B-D57A7ED326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25" y="1360804"/>
                <a:ext cx="1213794" cy="276999"/>
              </a:xfrm>
              <a:prstGeom prst="rect">
                <a:avLst/>
              </a:prstGeom>
              <a:blipFill>
                <a:blip r:embed="rId14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FDBEA74-F478-41E9-8AFF-160176AD70BF}"/>
                  </a:ext>
                </a:extLst>
              </p:cNvPr>
              <p:cNvSpPr txBox="1"/>
              <p:nvPr/>
            </p:nvSpPr>
            <p:spPr>
              <a:xfrm>
                <a:off x="6096000" y="5352729"/>
                <a:ext cx="8755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dirty="0">
                    <a:ea typeface="Cambria Math" panose="020405030504060302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.13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FDBEA74-F478-41E9-8AFF-160176AD70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352729"/>
                <a:ext cx="875561" cy="369332"/>
              </a:xfrm>
              <a:prstGeom prst="rect">
                <a:avLst/>
              </a:prstGeom>
              <a:blipFill>
                <a:blip r:embed="rId15"/>
                <a:stretch>
                  <a:fillRect l="-555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1B3EC5F-C224-4FD4-AF0A-50F834284BB6}"/>
                  </a:ext>
                </a:extLst>
              </p:cNvPr>
              <p:cNvSpPr txBox="1"/>
              <p:nvPr/>
            </p:nvSpPr>
            <p:spPr>
              <a:xfrm>
                <a:off x="6057900" y="3788408"/>
                <a:ext cx="10663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.025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1B3EC5F-C224-4FD4-AF0A-50F834284B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900" y="3788408"/>
                <a:ext cx="1066318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DCA9E38-6742-4F32-A5BF-54D9AABA192B}"/>
              </a:ext>
            </a:extLst>
          </p:cNvPr>
          <p:cNvCxnSpPr>
            <a:cxnSpLocks/>
          </p:cNvCxnSpPr>
          <p:nvPr/>
        </p:nvCxnSpPr>
        <p:spPr>
          <a:xfrm flipH="1">
            <a:off x="5222536" y="3424038"/>
            <a:ext cx="1841204" cy="276340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D49979-13C1-4DEE-9CAF-23345EAEEE64}"/>
              </a:ext>
            </a:extLst>
          </p:cNvPr>
          <p:cNvCxnSpPr>
            <a:cxnSpLocks/>
          </p:cNvCxnSpPr>
          <p:nvPr/>
        </p:nvCxnSpPr>
        <p:spPr>
          <a:xfrm flipV="1">
            <a:off x="5222536" y="3424039"/>
            <a:ext cx="3075644" cy="36436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C6740E1-DDA2-4EC5-B65D-714E3A660F52}"/>
              </a:ext>
            </a:extLst>
          </p:cNvPr>
          <p:cNvCxnSpPr>
            <a:cxnSpLocks/>
          </p:cNvCxnSpPr>
          <p:nvPr/>
        </p:nvCxnSpPr>
        <p:spPr>
          <a:xfrm flipV="1">
            <a:off x="5222536" y="3424038"/>
            <a:ext cx="4622504" cy="118736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165D6E9-A6DC-47E0-94AC-C9AB6649BB48}"/>
              </a:ext>
            </a:extLst>
          </p:cNvPr>
          <p:cNvCxnSpPr>
            <a:cxnSpLocks/>
          </p:cNvCxnSpPr>
          <p:nvPr/>
        </p:nvCxnSpPr>
        <p:spPr>
          <a:xfrm flipV="1">
            <a:off x="5222536" y="4980739"/>
            <a:ext cx="1437344" cy="81808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3186A35-35E7-459A-A1F5-1090BB191593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5222536" y="1505271"/>
            <a:ext cx="3233533" cy="310613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DF7D9F2-6A70-4E12-94D8-B1F4EA4E1D1F}"/>
              </a:ext>
            </a:extLst>
          </p:cNvPr>
          <p:cNvCxnSpPr>
            <a:cxnSpLocks/>
          </p:cNvCxnSpPr>
          <p:nvPr/>
        </p:nvCxnSpPr>
        <p:spPr>
          <a:xfrm>
            <a:off x="5326380" y="2369820"/>
            <a:ext cx="4320540" cy="234696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9476AC2-A926-4F5F-8675-EEF59FF76A00}"/>
              </a:ext>
            </a:extLst>
          </p:cNvPr>
          <p:cNvCxnSpPr>
            <a:cxnSpLocks/>
            <a:endCxn id="18" idx="3"/>
          </p:cNvCxnSpPr>
          <p:nvPr/>
        </p:nvCxnSpPr>
        <p:spPr>
          <a:xfrm flipH="1">
            <a:off x="6971561" y="2464356"/>
            <a:ext cx="1993166" cy="307303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3286FA7-2825-4598-87E3-7499D6049B09}"/>
                  </a:ext>
                </a:extLst>
              </p:cNvPr>
              <p:cNvSpPr/>
              <p:nvPr/>
            </p:nvSpPr>
            <p:spPr>
              <a:xfrm>
                <a:off x="9355968" y="1971133"/>
                <a:ext cx="8009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3286FA7-2825-4598-87E3-7499D6049B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68" y="1971133"/>
                <a:ext cx="800989" cy="369332"/>
              </a:xfrm>
              <a:prstGeom prst="rect">
                <a:avLst/>
              </a:prstGeom>
              <a:blipFill>
                <a:blip r:embed="rId1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398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4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877</Words>
  <Application>Microsoft Office PowerPoint</Application>
  <PresentationFormat>Widescreen</PresentationFormat>
  <Paragraphs>275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Naïve Bayes</vt:lpstr>
      <vt:lpstr>Two Approaches to Supervised Learning</vt:lpstr>
      <vt:lpstr>Some Probability Concepts</vt:lpstr>
      <vt:lpstr>Some Probability Concepts</vt:lpstr>
      <vt:lpstr>Basic Rules of Probability</vt:lpstr>
      <vt:lpstr>Bayes’ Theorem</vt:lpstr>
      <vt:lpstr>Example of using Bayes Theorem</vt:lpstr>
      <vt:lpstr>Naïve Bayes</vt:lpstr>
      <vt:lpstr>Naïve Bayes Example</vt:lpstr>
      <vt:lpstr>Quick Note about MLE vs MAP</vt:lpstr>
      <vt:lpstr>Naïve Bayes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Naïve Bayes</dc:title>
  <dc:creator>Geoff Hulten</dc:creator>
  <cp:lastModifiedBy>Geoff Hulten</cp:lastModifiedBy>
  <cp:revision>21</cp:revision>
  <dcterms:created xsi:type="dcterms:W3CDTF">2019-09-02T18:29:24Z</dcterms:created>
  <dcterms:modified xsi:type="dcterms:W3CDTF">2019-10-15T22:20:04Z</dcterms:modified>
</cp:coreProperties>
</file>